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53"/>
  </p:notesMasterIdLst>
  <p:sldIdLst>
    <p:sldId id="257" r:id="rId2"/>
    <p:sldId id="270" r:id="rId3"/>
    <p:sldId id="315" r:id="rId4"/>
    <p:sldId id="317" r:id="rId5"/>
    <p:sldId id="279" r:id="rId6"/>
    <p:sldId id="280" r:id="rId7"/>
    <p:sldId id="278" r:id="rId8"/>
    <p:sldId id="349" r:id="rId9"/>
    <p:sldId id="320" r:id="rId10"/>
    <p:sldId id="323" r:id="rId11"/>
    <p:sldId id="326" r:id="rId12"/>
    <p:sldId id="327" r:id="rId13"/>
    <p:sldId id="328" r:id="rId14"/>
    <p:sldId id="329" r:id="rId15"/>
    <p:sldId id="330" r:id="rId16"/>
    <p:sldId id="343" r:id="rId17"/>
    <p:sldId id="319" r:id="rId18"/>
    <p:sldId id="273" r:id="rId19"/>
    <p:sldId id="296" r:id="rId20"/>
    <p:sldId id="341" r:id="rId21"/>
    <p:sldId id="277" r:id="rId22"/>
    <p:sldId id="281" r:id="rId23"/>
    <p:sldId id="292" r:id="rId24"/>
    <p:sldId id="308" r:id="rId25"/>
    <p:sldId id="342" r:id="rId26"/>
    <p:sldId id="283" r:id="rId27"/>
    <p:sldId id="316" r:id="rId28"/>
    <p:sldId id="276" r:id="rId29"/>
    <p:sldId id="297" r:id="rId30"/>
    <p:sldId id="298" r:id="rId31"/>
    <p:sldId id="299" r:id="rId32"/>
    <p:sldId id="300" r:id="rId33"/>
    <p:sldId id="309" r:id="rId34"/>
    <p:sldId id="311" r:id="rId35"/>
    <p:sldId id="344" r:id="rId36"/>
    <p:sldId id="345" r:id="rId37"/>
    <p:sldId id="312" r:id="rId38"/>
    <p:sldId id="313" r:id="rId39"/>
    <p:sldId id="346" r:id="rId40"/>
    <p:sldId id="337" r:id="rId41"/>
    <p:sldId id="336" r:id="rId42"/>
    <p:sldId id="285" r:id="rId43"/>
    <p:sldId id="339" r:id="rId44"/>
    <p:sldId id="338" r:id="rId45"/>
    <p:sldId id="351" r:id="rId46"/>
    <p:sldId id="352" r:id="rId47"/>
    <p:sldId id="340" r:id="rId48"/>
    <p:sldId id="314" r:id="rId49"/>
    <p:sldId id="334" r:id="rId50"/>
    <p:sldId id="335" r:id="rId51"/>
    <p:sldId id="269" r:id="rId5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hlOKRu017OQj2uM4l3isdn/T1r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007" autoAdjust="0"/>
  </p:normalViewPr>
  <p:slideViewPr>
    <p:cSldViewPr snapToGrid="0">
      <p:cViewPr varScale="1">
        <p:scale>
          <a:sx n="76" d="100"/>
          <a:sy n="76" d="100"/>
        </p:scale>
        <p:origin x="135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3D72D1-E02E-4F67-BE2B-BCD41163DD3F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FF23736-A7AC-42A5-A539-65D94CA52209}">
      <dgm:prSet phldrT="[Texto]"/>
      <dgm:spPr/>
      <dgm:t>
        <a:bodyPr/>
        <a:lstStyle/>
        <a:p>
          <a:r>
            <a:rPr lang="pt-BR" dirty="0"/>
            <a:t>Descritiva</a:t>
          </a:r>
        </a:p>
      </dgm:t>
    </dgm:pt>
    <dgm:pt modelId="{2CF1D3AB-36DB-42B9-BDB2-A89EA4922D98}" type="parTrans" cxnId="{77509871-3595-4DC9-AC77-1A2B9348926F}">
      <dgm:prSet/>
      <dgm:spPr/>
      <dgm:t>
        <a:bodyPr/>
        <a:lstStyle/>
        <a:p>
          <a:endParaRPr lang="pt-BR"/>
        </a:p>
      </dgm:t>
    </dgm:pt>
    <dgm:pt modelId="{57E735BB-43E9-4AA3-8858-4B79B09E598F}" type="sibTrans" cxnId="{77509871-3595-4DC9-AC77-1A2B9348926F}">
      <dgm:prSet/>
      <dgm:spPr/>
      <dgm:t>
        <a:bodyPr/>
        <a:lstStyle/>
        <a:p>
          <a:endParaRPr lang="pt-BR"/>
        </a:p>
      </dgm:t>
    </dgm:pt>
    <dgm:pt modelId="{61C5CC8A-833C-4056-8468-ED812E3A2531}">
      <dgm:prSet phldrT="[Texto]"/>
      <dgm:spPr/>
      <dgm:t>
        <a:bodyPr/>
        <a:lstStyle/>
        <a:p>
          <a:pPr algn="ctr"/>
          <a:r>
            <a:rPr lang="pt-BR" dirty="0"/>
            <a:t>O que aconteceu?</a:t>
          </a:r>
        </a:p>
      </dgm:t>
    </dgm:pt>
    <dgm:pt modelId="{9EC8D5C6-26CB-412A-BA83-2742D778D4FE}" type="parTrans" cxnId="{A93844D9-B920-4A58-BC83-1AF37E641E92}">
      <dgm:prSet/>
      <dgm:spPr/>
      <dgm:t>
        <a:bodyPr/>
        <a:lstStyle/>
        <a:p>
          <a:endParaRPr lang="pt-BR"/>
        </a:p>
      </dgm:t>
    </dgm:pt>
    <dgm:pt modelId="{B93A699B-2F6F-4F76-AE63-4ED490AB1C43}" type="sibTrans" cxnId="{A93844D9-B920-4A58-BC83-1AF37E641E92}">
      <dgm:prSet/>
      <dgm:spPr/>
      <dgm:t>
        <a:bodyPr/>
        <a:lstStyle/>
        <a:p>
          <a:endParaRPr lang="pt-BR"/>
        </a:p>
      </dgm:t>
    </dgm:pt>
    <dgm:pt modelId="{8BDFC85E-690E-4511-8975-99522CD9C609}">
      <dgm:prSet phldrT="[Texto]"/>
      <dgm:spPr/>
      <dgm:t>
        <a:bodyPr/>
        <a:lstStyle/>
        <a:p>
          <a:r>
            <a:rPr lang="pt-BR" dirty="0"/>
            <a:t>Diagnóstica</a:t>
          </a:r>
        </a:p>
      </dgm:t>
    </dgm:pt>
    <dgm:pt modelId="{D8D4E6FE-3953-4BDF-951C-CE5F12141F09}" type="parTrans" cxnId="{CB1FF6AF-F84A-4DB5-BBC5-EF2D95874E96}">
      <dgm:prSet/>
      <dgm:spPr/>
      <dgm:t>
        <a:bodyPr/>
        <a:lstStyle/>
        <a:p>
          <a:endParaRPr lang="pt-BR"/>
        </a:p>
      </dgm:t>
    </dgm:pt>
    <dgm:pt modelId="{C20AE1CD-B474-4579-8F4A-0CA2F6F82FDE}" type="sibTrans" cxnId="{CB1FF6AF-F84A-4DB5-BBC5-EF2D95874E96}">
      <dgm:prSet/>
      <dgm:spPr/>
      <dgm:t>
        <a:bodyPr/>
        <a:lstStyle/>
        <a:p>
          <a:endParaRPr lang="pt-BR"/>
        </a:p>
      </dgm:t>
    </dgm:pt>
    <dgm:pt modelId="{D85FECB5-9D0B-412A-8AAE-230F76E9F141}">
      <dgm:prSet phldrT="[Texto]"/>
      <dgm:spPr/>
      <dgm:t>
        <a:bodyPr/>
        <a:lstStyle/>
        <a:p>
          <a:pPr algn="ctr"/>
          <a:r>
            <a:rPr lang="pt-BR" dirty="0"/>
            <a:t>Por que aconteceu?</a:t>
          </a:r>
        </a:p>
      </dgm:t>
    </dgm:pt>
    <dgm:pt modelId="{F16EB7BE-D396-422E-B549-A31AA3863E1D}" type="parTrans" cxnId="{096686F7-4E66-4175-81B7-12DC9BF55819}">
      <dgm:prSet/>
      <dgm:spPr/>
      <dgm:t>
        <a:bodyPr/>
        <a:lstStyle/>
        <a:p>
          <a:endParaRPr lang="pt-BR"/>
        </a:p>
      </dgm:t>
    </dgm:pt>
    <dgm:pt modelId="{187694AE-C237-4E44-91E5-24F66D3F360B}" type="sibTrans" cxnId="{096686F7-4E66-4175-81B7-12DC9BF55819}">
      <dgm:prSet/>
      <dgm:spPr/>
      <dgm:t>
        <a:bodyPr/>
        <a:lstStyle/>
        <a:p>
          <a:endParaRPr lang="pt-BR"/>
        </a:p>
      </dgm:t>
    </dgm:pt>
    <dgm:pt modelId="{E75DD638-E56C-4ACD-AD11-661419BECEDD}">
      <dgm:prSet phldrT="[Texto]"/>
      <dgm:spPr/>
      <dgm:t>
        <a:bodyPr/>
        <a:lstStyle/>
        <a:p>
          <a:r>
            <a:rPr lang="pt-BR" dirty="0"/>
            <a:t>Preditiva</a:t>
          </a:r>
        </a:p>
      </dgm:t>
    </dgm:pt>
    <dgm:pt modelId="{ED0EFCA1-8D9B-4F83-B3A9-EC3DACD7F6F1}" type="parTrans" cxnId="{8BAFE07C-6425-400E-9B95-92845D80C987}">
      <dgm:prSet/>
      <dgm:spPr/>
      <dgm:t>
        <a:bodyPr/>
        <a:lstStyle/>
        <a:p>
          <a:endParaRPr lang="pt-BR"/>
        </a:p>
      </dgm:t>
    </dgm:pt>
    <dgm:pt modelId="{A89D8593-0950-45B5-B8B7-8E16318FA427}" type="sibTrans" cxnId="{8BAFE07C-6425-400E-9B95-92845D80C987}">
      <dgm:prSet/>
      <dgm:spPr/>
      <dgm:t>
        <a:bodyPr/>
        <a:lstStyle/>
        <a:p>
          <a:endParaRPr lang="pt-BR"/>
        </a:p>
      </dgm:t>
    </dgm:pt>
    <dgm:pt modelId="{02713F5D-71F0-439A-816E-0BD072556D32}">
      <dgm:prSet phldrT="[Texto]"/>
      <dgm:spPr/>
      <dgm:t>
        <a:bodyPr/>
        <a:lstStyle/>
        <a:p>
          <a:pPr algn="ctr"/>
          <a:r>
            <a:rPr lang="pt-BR" dirty="0"/>
            <a:t>O que acontecerá?</a:t>
          </a:r>
        </a:p>
      </dgm:t>
    </dgm:pt>
    <dgm:pt modelId="{426F4637-738B-423F-B6B1-F44537C61E9A}" type="parTrans" cxnId="{2CF3FDE6-200C-454E-B38B-CC4FEEFC49C9}">
      <dgm:prSet/>
      <dgm:spPr/>
      <dgm:t>
        <a:bodyPr/>
        <a:lstStyle/>
        <a:p>
          <a:endParaRPr lang="pt-BR"/>
        </a:p>
      </dgm:t>
    </dgm:pt>
    <dgm:pt modelId="{ED62316E-DD31-4ED2-8052-E547F9C7EB01}" type="sibTrans" cxnId="{2CF3FDE6-200C-454E-B38B-CC4FEEFC49C9}">
      <dgm:prSet/>
      <dgm:spPr/>
      <dgm:t>
        <a:bodyPr/>
        <a:lstStyle/>
        <a:p>
          <a:endParaRPr lang="pt-BR"/>
        </a:p>
      </dgm:t>
    </dgm:pt>
    <dgm:pt modelId="{A7716BBE-8033-44AC-9924-15E719AE927C}">
      <dgm:prSet phldrT="[Texto]"/>
      <dgm:spPr/>
      <dgm:t>
        <a:bodyPr/>
        <a:lstStyle/>
        <a:p>
          <a:r>
            <a:rPr lang="pt-BR" dirty="0"/>
            <a:t>Prescritiva</a:t>
          </a:r>
        </a:p>
      </dgm:t>
    </dgm:pt>
    <dgm:pt modelId="{12E3DEE3-D48E-4841-8098-8BBECA5B514A}" type="parTrans" cxnId="{4871FF5F-BEEB-47B1-962A-A9CA23091BC7}">
      <dgm:prSet/>
      <dgm:spPr/>
      <dgm:t>
        <a:bodyPr/>
        <a:lstStyle/>
        <a:p>
          <a:endParaRPr lang="pt-BR"/>
        </a:p>
      </dgm:t>
    </dgm:pt>
    <dgm:pt modelId="{6F7BA064-8E8D-4002-8D62-A8B0CF7A78B5}" type="sibTrans" cxnId="{4871FF5F-BEEB-47B1-962A-A9CA23091BC7}">
      <dgm:prSet/>
      <dgm:spPr/>
      <dgm:t>
        <a:bodyPr/>
        <a:lstStyle/>
        <a:p>
          <a:endParaRPr lang="pt-BR"/>
        </a:p>
      </dgm:t>
    </dgm:pt>
    <dgm:pt modelId="{9B1B5BB5-404C-463C-9D8C-DD94552EC230}">
      <dgm:prSet phldrT="[Texto]"/>
      <dgm:spPr/>
      <dgm:t>
        <a:bodyPr/>
        <a:lstStyle/>
        <a:p>
          <a:pPr algn="ctr"/>
          <a:r>
            <a:rPr lang="pt-BR" dirty="0"/>
            <a:t>O que deve ser feito?</a:t>
          </a:r>
        </a:p>
      </dgm:t>
    </dgm:pt>
    <dgm:pt modelId="{C58A3DE7-6B5A-4103-8514-04DE77CA769B}" type="parTrans" cxnId="{C01DEEA9-EC5C-4231-B76C-62F17788DFC1}">
      <dgm:prSet/>
      <dgm:spPr/>
      <dgm:t>
        <a:bodyPr/>
        <a:lstStyle/>
        <a:p>
          <a:endParaRPr lang="pt-BR"/>
        </a:p>
      </dgm:t>
    </dgm:pt>
    <dgm:pt modelId="{31388220-9A76-4DFE-A3DC-7F2E8F78D932}" type="sibTrans" cxnId="{C01DEEA9-EC5C-4231-B76C-62F17788DFC1}">
      <dgm:prSet/>
      <dgm:spPr/>
      <dgm:t>
        <a:bodyPr/>
        <a:lstStyle/>
        <a:p>
          <a:endParaRPr lang="pt-BR"/>
        </a:p>
      </dgm:t>
    </dgm:pt>
    <dgm:pt modelId="{2ED81ECD-C882-4608-BBE2-7B740C0D9ABB}" type="pres">
      <dgm:prSet presAssocID="{093D72D1-E02E-4F67-BE2B-BCD41163DD3F}" presName="Name0" presStyleCnt="0">
        <dgm:presLayoutVars>
          <dgm:dir/>
          <dgm:animLvl val="lvl"/>
          <dgm:resizeHandles/>
        </dgm:presLayoutVars>
      </dgm:prSet>
      <dgm:spPr/>
    </dgm:pt>
    <dgm:pt modelId="{F53F09BB-84A3-4476-A06D-3CB730FDCA70}" type="pres">
      <dgm:prSet presAssocID="{2FF23736-A7AC-42A5-A539-65D94CA52209}" presName="linNode" presStyleCnt="0"/>
      <dgm:spPr/>
    </dgm:pt>
    <dgm:pt modelId="{0DD531F9-0F14-4967-8271-B8D446BDF299}" type="pres">
      <dgm:prSet presAssocID="{2FF23736-A7AC-42A5-A539-65D94CA52209}" presName="parentShp" presStyleLbl="node1" presStyleIdx="0" presStyleCnt="4">
        <dgm:presLayoutVars>
          <dgm:bulletEnabled val="1"/>
        </dgm:presLayoutVars>
      </dgm:prSet>
      <dgm:spPr/>
    </dgm:pt>
    <dgm:pt modelId="{D7FF3961-C89E-426A-BC63-4CCECB92FBBC}" type="pres">
      <dgm:prSet presAssocID="{2FF23736-A7AC-42A5-A539-65D94CA52209}" presName="childShp" presStyleLbl="bgAccFollowNode1" presStyleIdx="0" presStyleCnt="4" custScaleY="43022">
        <dgm:presLayoutVars>
          <dgm:bulletEnabled val="1"/>
        </dgm:presLayoutVars>
      </dgm:prSet>
      <dgm:spPr/>
    </dgm:pt>
    <dgm:pt modelId="{471865AA-3304-4048-85AB-FC811910EC20}" type="pres">
      <dgm:prSet presAssocID="{57E735BB-43E9-4AA3-8858-4B79B09E598F}" presName="spacing" presStyleCnt="0"/>
      <dgm:spPr/>
    </dgm:pt>
    <dgm:pt modelId="{E08ABF4D-C206-410D-815C-B07E8FC55D74}" type="pres">
      <dgm:prSet presAssocID="{8BDFC85E-690E-4511-8975-99522CD9C609}" presName="linNode" presStyleCnt="0"/>
      <dgm:spPr/>
    </dgm:pt>
    <dgm:pt modelId="{1206CDDC-9561-42AA-BE85-0F7077DB8380}" type="pres">
      <dgm:prSet presAssocID="{8BDFC85E-690E-4511-8975-99522CD9C609}" presName="parentShp" presStyleLbl="node1" presStyleIdx="1" presStyleCnt="4">
        <dgm:presLayoutVars>
          <dgm:bulletEnabled val="1"/>
        </dgm:presLayoutVars>
      </dgm:prSet>
      <dgm:spPr/>
    </dgm:pt>
    <dgm:pt modelId="{687ABB54-13F8-481B-BA3C-2453CEA5B443}" type="pres">
      <dgm:prSet presAssocID="{8BDFC85E-690E-4511-8975-99522CD9C609}" presName="childShp" presStyleLbl="bgAccFollowNode1" presStyleIdx="1" presStyleCnt="4" custScaleY="43022">
        <dgm:presLayoutVars>
          <dgm:bulletEnabled val="1"/>
        </dgm:presLayoutVars>
      </dgm:prSet>
      <dgm:spPr/>
    </dgm:pt>
    <dgm:pt modelId="{7E87CA2F-E8E2-4E8C-A1BD-4FD30B32931A}" type="pres">
      <dgm:prSet presAssocID="{C20AE1CD-B474-4579-8F4A-0CA2F6F82FDE}" presName="spacing" presStyleCnt="0"/>
      <dgm:spPr/>
    </dgm:pt>
    <dgm:pt modelId="{360A209E-9706-4B35-BBEB-ECCE7A210301}" type="pres">
      <dgm:prSet presAssocID="{E75DD638-E56C-4ACD-AD11-661419BECEDD}" presName="linNode" presStyleCnt="0"/>
      <dgm:spPr/>
    </dgm:pt>
    <dgm:pt modelId="{AF2B48E0-10FC-4E34-B44F-8CCF3BFA15D6}" type="pres">
      <dgm:prSet presAssocID="{E75DD638-E56C-4ACD-AD11-661419BECEDD}" presName="parentShp" presStyleLbl="node1" presStyleIdx="2" presStyleCnt="4">
        <dgm:presLayoutVars>
          <dgm:bulletEnabled val="1"/>
        </dgm:presLayoutVars>
      </dgm:prSet>
      <dgm:spPr/>
    </dgm:pt>
    <dgm:pt modelId="{2A82816A-6F24-4B84-B08B-250B0213E733}" type="pres">
      <dgm:prSet presAssocID="{E75DD638-E56C-4ACD-AD11-661419BECEDD}" presName="childShp" presStyleLbl="bgAccFollowNode1" presStyleIdx="2" presStyleCnt="4" custScaleY="43022">
        <dgm:presLayoutVars>
          <dgm:bulletEnabled val="1"/>
        </dgm:presLayoutVars>
      </dgm:prSet>
      <dgm:spPr/>
    </dgm:pt>
    <dgm:pt modelId="{3A3621BB-4FB3-47CB-8C06-004A8DD286BC}" type="pres">
      <dgm:prSet presAssocID="{A89D8593-0950-45B5-B8B7-8E16318FA427}" presName="spacing" presStyleCnt="0"/>
      <dgm:spPr/>
    </dgm:pt>
    <dgm:pt modelId="{D070BAD1-EDD6-47B5-A677-C5F692838F7E}" type="pres">
      <dgm:prSet presAssocID="{A7716BBE-8033-44AC-9924-15E719AE927C}" presName="linNode" presStyleCnt="0"/>
      <dgm:spPr/>
    </dgm:pt>
    <dgm:pt modelId="{805E25C2-0E12-4DAE-9D47-BBB61FA63240}" type="pres">
      <dgm:prSet presAssocID="{A7716BBE-8033-44AC-9924-15E719AE927C}" presName="parentShp" presStyleLbl="node1" presStyleIdx="3" presStyleCnt="4">
        <dgm:presLayoutVars>
          <dgm:bulletEnabled val="1"/>
        </dgm:presLayoutVars>
      </dgm:prSet>
      <dgm:spPr/>
    </dgm:pt>
    <dgm:pt modelId="{7EB01082-FF5F-4123-A6D2-134A2CF166F4}" type="pres">
      <dgm:prSet presAssocID="{A7716BBE-8033-44AC-9924-15E719AE927C}" presName="childShp" presStyleLbl="bgAccFollowNode1" presStyleIdx="3" presStyleCnt="4" custScaleY="43022">
        <dgm:presLayoutVars>
          <dgm:bulletEnabled val="1"/>
        </dgm:presLayoutVars>
      </dgm:prSet>
      <dgm:spPr/>
    </dgm:pt>
  </dgm:ptLst>
  <dgm:cxnLst>
    <dgm:cxn modelId="{47BFDE01-92A4-4F2F-95B0-010E62FAC2E6}" type="presOf" srcId="{E75DD638-E56C-4ACD-AD11-661419BECEDD}" destId="{AF2B48E0-10FC-4E34-B44F-8CCF3BFA15D6}" srcOrd="0" destOrd="0" presId="urn:microsoft.com/office/officeart/2005/8/layout/vList6"/>
    <dgm:cxn modelId="{C40FEF03-3177-4A73-95C4-8241BA84F8D8}" type="presOf" srcId="{093D72D1-E02E-4F67-BE2B-BCD41163DD3F}" destId="{2ED81ECD-C882-4608-BBE2-7B740C0D9ABB}" srcOrd="0" destOrd="0" presId="urn:microsoft.com/office/officeart/2005/8/layout/vList6"/>
    <dgm:cxn modelId="{DFA99227-3F25-43E7-BFEE-F2F492B2E566}" type="presOf" srcId="{D85FECB5-9D0B-412A-8AAE-230F76E9F141}" destId="{687ABB54-13F8-481B-BA3C-2453CEA5B443}" srcOrd="0" destOrd="0" presId="urn:microsoft.com/office/officeart/2005/8/layout/vList6"/>
    <dgm:cxn modelId="{4871FF5F-BEEB-47B1-962A-A9CA23091BC7}" srcId="{093D72D1-E02E-4F67-BE2B-BCD41163DD3F}" destId="{A7716BBE-8033-44AC-9924-15E719AE927C}" srcOrd="3" destOrd="0" parTransId="{12E3DEE3-D48E-4841-8098-8BBECA5B514A}" sibTransId="{6F7BA064-8E8D-4002-8D62-A8B0CF7A78B5}"/>
    <dgm:cxn modelId="{4B5FC470-439B-4DBD-B608-9A4C180952AD}" type="presOf" srcId="{9B1B5BB5-404C-463C-9D8C-DD94552EC230}" destId="{7EB01082-FF5F-4123-A6D2-134A2CF166F4}" srcOrd="0" destOrd="0" presId="urn:microsoft.com/office/officeart/2005/8/layout/vList6"/>
    <dgm:cxn modelId="{77509871-3595-4DC9-AC77-1A2B9348926F}" srcId="{093D72D1-E02E-4F67-BE2B-BCD41163DD3F}" destId="{2FF23736-A7AC-42A5-A539-65D94CA52209}" srcOrd="0" destOrd="0" parTransId="{2CF1D3AB-36DB-42B9-BDB2-A89EA4922D98}" sibTransId="{57E735BB-43E9-4AA3-8858-4B79B09E598F}"/>
    <dgm:cxn modelId="{8BAFE07C-6425-400E-9B95-92845D80C987}" srcId="{093D72D1-E02E-4F67-BE2B-BCD41163DD3F}" destId="{E75DD638-E56C-4ACD-AD11-661419BECEDD}" srcOrd="2" destOrd="0" parTransId="{ED0EFCA1-8D9B-4F83-B3A9-EC3DACD7F6F1}" sibTransId="{A89D8593-0950-45B5-B8B7-8E16318FA427}"/>
    <dgm:cxn modelId="{C6B1548E-72C4-40D8-92EF-B91DA3C1AD05}" type="presOf" srcId="{A7716BBE-8033-44AC-9924-15E719AE927C}" destId="{805E25C2-0E12-4DAE-9D47-BBB61FA63240}" srcOrd="0" destOrd="0" presId="urn:microsoft.com/office/officeart/2005/8/layout/vList6"/>
    <dgm:cxn modelId="{3B676BA1-8D34-42EE-B4D9-9D0F04D9E6CA}" type="presOf" srcId="{02713F5D-71F0-439A-816E-0BD072556D32}" destId="{2A82816A-6F24-4B84-B08B-250B0213E733}" srcOrd="0" destOrd="0" presId="urn:microsoft.com/office/officeart/2005/8/layout/vList6"/>
    <dgm:cxn modelId="{C01DEEA9-EC5C-4231-B76C-62F17788DFC1}" srcId="{A7716BBE-8033-44AC-9924-15E719AE927C}" destId="{9B1B5BB5-404C-463C-9D8C-DD94552EC230}" srcOrd="0" destOrd="0" parTransId="{C58A3DE7-6B5A-4103-8514-04DE77CA769B}" sibTransId="{31388220-9A76-4DFE-A3DC-7F2E8F78D932}"/>
    <dgm:cxn modelId="{BD904DAC-AD1F-4F69-AB89-295ACD56A0E7}" type="presOf" srcId="{2FF23736-A7AC-42A5-A539-65D94CA52209}" destId="{0DD531F9-0F14-4967-8271-B8D446BDF299}" srcOrd="0" destOrd="0" presId="urn:microsoft.com/office/officeart/2005/8/layout/vList6"/>
    <dgm:cxn modelId="{BBA513AF-C1BE-4DDF-A983-406186DB20E9}" type="presOf" srcId="{61C5CC8A-833C-4056-8468-ED812E3A2531}" destId="{D7FF3961-C89E-426A-BC63-4CCECB92FBBC}" srcOrd="0" destOrd="0" presId="urn:microsoft.com/office/officeart/2005/8/layout/vList6"/>
    <dgm:cxn modelId="{CB1FF6AF-F84A-4DB5-BBC5-EF2D95874E96}" srcId="{093D72D1-E02E-4F67-BE2B-BCD41163DD3F}" destId="{8BDFC85E-690E-4511-8975-99522CD9C609}" srcOrd="1" destOrd="0" parTransId="{D8D4E6FE-3953-4BDF-951C-CE5F12141F09}" sibTransId="{C20AE1CD-B474-4579-8F4A-0CA2F6F82FDE}"/>
    <dgm:cxn modelId="{DDD5FBC3-48D0-4F50-A491-E283941E5977}" type="presOf" srcId="{8BDFC85E-690E-4511-8975-99522CD9C609}" destId="{1206CDDC-9561-42AA-BE85-0F7077DB8380}" srcOrd="0" destOrd="0" presId="urn:microsoft.com/office/officeart/2005/8/layout/vList6"/>
    <dgm:cxn modelId="{A93844D9-B920-4A58-BC83-1AF37E641E92}" srcId="{2FF23736-A7AC-42A5-A539-65D94CA52209}" destId="{61C5CC8A-833C-4056-8468-ED812E3A2531}" srcOrd="0" destOrd="0" parTransId="{9EC8D5C6-26CB-412A-BA83-2742D778D4FE}" sibTransId="{B93A699B-2F6F-4F76-AE63-4ED490AB1C43}"/>
    <dgm:cxn modelId="{2CF3FDE6-200C-454E-B38B-CC4FEEFC49C9}" srcId="{E75DD638-E56C-4ACD-AD11-661419BECEDD}" destId="{02713F5D-71F0-439A-816E-0BD072556D32}" srcOrd="0" destOrd="0" parTransId="{426F4637-738B-423F-B6B1-F44537C61E9A}" sibTransId="{ED62316E-DD31-4ED2-8052-E547F9C7EB01}"/>
    <dgm:cxn modelId="{096686F7-4E66-4175-81B7-12DC9BF55819}" srcId="{8BDFC85E-690E-4511-8975-99522CD9C609}" destId="{D85FECB5-9D0B-412A-8AAE-230F76E9F141}" srcOrd="0" destOrd="0" parTransId="{F16EB7BE-D396-422E-B549-A31AA3863E1D}" sibTransId="{187694AE-C237-4E44-91E5-24F66D3F360B}"/>
    <dgm:cxn modelId="{00FACA67-E24F-4945-A947-D7E89EFDBB9B}" type="presParOf" srcId="{2ED81ECD-C882-4608-BBE2-7B740C0D9ABB}" destId="{F53F09BB-84A3-4476-A06D-3CB730FDCA70}" srcOrd="0" destOrd="0" presId="urn:microsoft.com/office/officeart/2005/8/layout/vList6"/>
    <dgm:cxn modelId="{D97AC4C9-1EE7-40F0-9CD5-FE36ABB4EEC1}" type="presParOf" srcId="{F53F09BB-84A3-4476-A06D-3CB730FDCA70}" destId="{0DD531F9-0F14-4967-8271-B8D446BDF299}" srcOrd="0" destOrd="0" presId="urn:microsoft.com/office/officeart/2005/8/layout/vList6"/>
    <dgm:cxn modelId="{A988B1EB-F3C4-4403-B7DB-45BF49EF308E}" type="presParOf" srcId="{F53F09BB-84A3-4476-A06D-3CB730FDCA70}" destId="{D7FF3961-C89E-426A-BC63-4CCECB92FBBC}" srcOrd="1" destOrd="0" presId="urn:microsoft.com/office/officeart/2005/8/layout/vList6"/>
    <dgm:cxn modelId="{B7D3CE50-A2D7-4D4C-AE18-24719E36BEB5}" type="presParOf" srcId="{2ED81ECD-C882-4608-BBE2-7B740C0D9ABB}" destId="{471865AA-3304-4048-85AB-FC811910EC20}" srcOrd="1" destOrd="0" presId="urn:microsoft.com/office/officeart/2005/8/layout/vList6"/>
    <dgm:cxn modelId="{96FB7746-4E69-4034-8541-A7257802ABD8}" type="presParOf" srcId="{2ED81ECD-C882-4608-BBE2-7B740C0D9ABB}" destId="{E08ABF4D-C206-410D-815C-B07E8FC55D74}" srcOrd="2" destOrd="0" presId="urn:microsoft.com/office/officeart/2005/8/layout/vList6"/>
    <dgm:cxn modelId="{BB54E6FD-FC2D-4537-9C15-DFF3121BE52E}" type="presParOf" srcId="{E08ABF4D-C206-410D-815C-B07E8FC55D74}" destId="{1206CDDC-9561-42AA-BE85-0F7077DB8380}" srcOrd="0" destOrd="0" presId="urn:microsoft.com/office/officeart/2005/8/layout/vList6"/>
    <dgm:cxn modelId="{B9B386FE-5D1F-48BA-B1CC-493764F59146}" type="presParOf" srcId="{E08ABF4D-C206-410D-815C-B07E8FC55D74}" destId="{687ABB54-13F8-481B-BA3C-2453CEA5B443}" srcOrd="1" destOrd="0" presId="urn:microsoft.com/office/officeart/2005/8/layout/vList6"/>
    <dgm:cxn modelId="{7EE02395-C4E6-447A-A423-3A4BDDFC77CD}" type="presParOf" srcId="{2ED81ECD-C882-4608-BBE2-7B740C0D9ABB}" destId="{7E87CA2F-E8E2-4E8C-A1BD-4FD30B32931A}" srcOrd="3" destOrd="0" presId="urn:microsoft.com/office/officeart/2005/8/layout/vList6"/>
    <dgm:cxn modelId="{B6EA6618-966B-47D4-80F7-6DD6F55C5E65}" type="presParOf" srcId="{2ED81ECD-C882-4608-BBE2-7B740C0D9ABB}" destId="{360A209E-9706-4B35-BBEB-ECCE7A210301}" srcOrd="4" destOrd="0" presId="urn:microsoft.com/office/officeart/2005/8/layout/vList6"/>
    <dgm:cxn modelId="{75E8055F-091F-43E5-971E-D721F88102C3}" type="presParOf" srcId="{360A209E-9706-4B35-BBEB-ECCE7A210301}" destId="{AF2B48E0-10FC-4E34-B44F-8CCF3BFA15D6}" srcOrd="0" destOrd="0" presId="urn:microsoft.com/office/officeart/2005/8/layout/vList6"/>
    <dgm:cxn modelId="{E39BE62D-767F-462B-AB79-6F40D9E7EE0F}" type="presParOf" srcId="{360A209E-9706-4B35-BBEB-ECCE7A210301}" destId="{2A82816A-6F24-4B84-B08B-250B0213E733}" srcOrd="1" destOrd="0" presId="urn:microsoft.com/office/officeart/2005/8/layout/vList6"/>
    <dgm:cxn modelId="{B8EE08E9-1774-4F28-9FE3-B964B0C76BA9}" type="presParOf" srcId="{2ED81ECD-C882-4608-BBE2-7B740C0D9ABB}" destId="{3A3621BB-4FB3-47CB-8C06-004A8DD286BC}" srcOrd="5" destOrd="0" presId="urn:microsoft.com/office/officeart/2005/8/layout/vList6"/>
    <dgm:cxn modelId="{4A948D4C-E61A-49D9-9491-3D7A3815BA8A}" type="presParOf" srcId="{2ED81ECD-C882-4608-BBE2-7B740C0D9ABB}" destId="{D070BAD1-EDD6-47B5-A677-C5F692838F7E}" srcOrd="6" destOrd="0" presId="urn:microsoft.com/office/officeart/2005/8/layout/vList6"/>
    <dgm:cxn modelId="{BB61F35B-A478-4E5E-BFD1-C6D2400B0AE7}" type="presParOf" srcId="{D070BAD1-EDD6-47B5-A677-C5F692838F7E}" destId="{805E25C2-0E12-4DAE-9D47-BBB61FA63240}" srcOrd="0" destOrd="0" presId="urn:microsoft.com/office/officeart/2005/8/layout/vList6"/>
    <dgm:cxn modelId="{392F1DFC-8889-4650-87B3-3C6929CE3112}" type="presParOf" srcId="{D070BAD1-EDD6-47B5-A677-C5F692838F7E}" destId="{7EB01082-FF5F-4123-A6D2-134A2CF166F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E531BE-37AC-40AA-9973-4E82F77585A8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D603A5B-5B4B-4603-B95C-257B25771600}">
      <dgm:prSet phldrT="[Texto]"/>
      <dgm:spPr/>
      <dgm:t>
        <a:bodyPr/>
        <a:lstStyle/>
        <a:p>
          <a:r>
            <a:rPr lang="pt-BR" dirty="0"/>
            <a:t>Qual é o problema?</a:t>
          </a:r>
        </a:p>
      </dgm:t>
    </dgm:pt>
    <dgm:pt modelId="{2CCA245C-1C36-4959-9840-56A6879143F2}" type="parTrans" cxnId="{BABD96DD-A97A-42B7-A1A7-C098E9ECC517}">
      <dgm:prSet/>
      <dgm:spPr/>
      <dgm:t>
        <a:bodyPr/>
        <a:lstStyle/>
        <a:p>
          <a:endParaRPr lang="pt-BR"/>
        </a:p>
      </dgm:t>
    </dgm:pt>
    <dgm:pt modelId="{B19489F2-0CCA-4948-92C5-CD93D2907FB6}" type="sibTrans" cxnId="{BABD96DD-A97A-42B7-A1A7-C098E9ECC517}">
      <dgm:prSet/>
      <dgm:spPr/>
      <dgm:t>
        <a:bodyPr/>
        <a:lstStyle/>
        <a:p>
          <a:endParaRPr lang="pt-BR"/>
        </a:p>
      </dgm:t>
    </dgm:pt>
    <dgm:pt modelId="{37FFE20E-F3FD-4CF2-8E6F-D916D5897B03}">
      <dgm:prSet phldrT="[Texto]"/>
      <dgm:spPr/>
      <dgm:t>
        <a:bodyPr/>
        <a:lstStyle/>
        <a:p>
          <a:r>
            <a:rPr lang="pt-BR" dirty="0"/>
            <a:t>Aquisição dos dados</a:t>
          </a:r>
        </a:p>
      </dgm:t>
    </dgm:pt>
    <dgm:pt modelId="{76628F97-FAC4-4FB1-8B56-7C1DB5FFE862}" type="parTrans" cxnId="{6FFD0099-8355-47B3-BA56-DC2B471BB902}">
      <dgm:prSet/>
      <dgm:spPr/>
      <dgm:t>
        <a:bodyPr/>
        <a:lstStyle/>
        <a:p>
          <a:endParaRPr lang="pt-BR"/>
        </a:p>
      </dgm:t>
    </dgm:pt>
    <dgm:pt modelId="{9C6218D9-83E4-43EC-BB36-29E3A753156D}" type="sibTrans" cxnId="{6FFD0099-8355-47B3-BA56-DC2B471BB902}">
      <dgm:prSet/>
      <dgm:spPr/>
      <dgm:t>
        <a:bodyPr/>
        <a:lstStyle/>
        <a:p>
          <a:endParaRPr lang="pt-BR"/>
        </a:p>
      </dgm:t>
    </dgm:pt>
    <dgm:pt modelId="{BC26A4E6-404C-47B1-92BB-AB74E3EDEBAC}">
      <dgm:prSet phldrT="[Texto]"/>
      <dgm:spPr/>
      <dgm:t>
        <a:bodyPr/>
        <a:lstStyle/>
        <a:p>
          <a:r>
            <a:rPr lang="pt-BR" dirty="0"/>
            <a:t>Estruturação dos dados</a:t>
          </a:r>
        </a:p>
      </dgm:t>
    </dgm:pt>
    <dgm:pt modelId="{69281D1E-B42D-4C04-AA73-04C73372B186}" type="parTrans" cxnId="{4ECE6665-E86A-4171-AAC7-DBB2A37A7143}">
      <dgm:prSet/>
      <dgm:spPr/>
      <dgm:t>
        <a:bodyPr/>
        <a:lstStyle/>
        <a:p>
          <a:endParaRPr lang="pt-BR"/>
        </a:p>
      </dgm:t>
    </dgm:pt>
    <dgm:pt modelId="{175C138E-2B15-4F12-81AF-959F029AEE0E}" type="sibTrans" cxnId="{4ECE6665-E86A-4171-AAC7-DBB2A37A7143}">
      <dgm:prSet/>
      <dgm:spPr/>
      <dgm:t>
        <a:bodyPr/>
        <a:lstStyle/>
        <a:p>
          <a:endParaRPr lang="pt-BR"/>
        </a:p>
      </dgm:t>
    </dgm:pt>
    <dgm:pt modelId="{FEBA644E-53CB-42C4-97FE-82133F30D1C0}">
      <dgm:prSet phldrT="[Texto]"/>
      <dgm:spPr/>
      <dgm:t>
        <a:bodyPr/>
        <a:lstStyle/>
        <a:p>
          <a:r>
            <a:rPr lang="pt-BR" dirty="0"/>
            <a:t>Análise exploratória</a:t>
          </a:r>
        </a:p>
      </dgm:t>
    </dgm:pt>
    <dgm:pt modelId="{B3150527-BB88-4A1D-944B-09AA648E4C6B}" type="parTrans" cxnId="{7B2B8B39-9398-4565-9480-3824C8E15BBC}">
      <dgm:prSet/>
      <dgm:spPr/>
      <dgm:t>
        <a:bodyPr/>
        <a:lstStyle/>
        <a:p>
          <a:endParaRPr lang="pt-BR"/>
        </a:p>
      </dgm:t>
    </dgm:pt>
    <dgm:pt modelId="{70039032-0D9D-4430-A5EB-C01C3AD7479F}" type="sibTrans" cxnId="{7B2B8B39-9398-4565-9480-3824C8E15BBC}">
      <dgm:prSet/>
      <dgm:spPr/>
      <dgm:t>
        <a:bodyPr/>
        <a:lstStyle/>
        <a:p>
          <a:endParaRPr lang="pt-BR"/>
        </a:p>
      </dgm:t>
    </dgm:pt>
    <dgm:pt modelId="{2792D140-E256-40A3-B930-CF9AEA5D6DED}">
      <dgm:prSet phldrT="[Texto]"/>
      <dgm:spPr/>
      <dgm:t>
        <a:bodyPr/>
        <a:lstStyle/>
        <a:p>
          <a:r>
            <a:rPr lang="pt-BR" dirty="0"/>
            <a:t>Modelagem</a:t>
          </a:r>
        </a:p>
      </dgm:t>
    </dgm:pt>
    <dgm:pt modelId="{E252C681-D4DC-4E29-AF87-2207DE9D9B5E}" type="parTrans" cxnId="{35CC5F19-FF4B-4B81-A836-A073E3A99914}">
      <dgm:prSet/>
      <dgm:spPr/>
      <dgm:t>
        <a:bodyPr/>
        <a:lstStyle/>
        <a:p>
          <a:endParaRPr lang="pt-BR"/>
        </a:p>
      </dgm:t>
    </dgm:pt>
    <dgm:pt modelId="{D8B1A2BE-1A84-4800-86D1-37C43C24CBE7}" type="sibTrans" cxnId="{35CC5F19-FF4B-4B81-A836-A073E3A99914}">
      <dgm:prSet/>
      <dgm:spPr/>
      <dgm:t>
        <a:bodyPr/>
        <a:lstStyle/>
        <a:p>
          <a:endParaRPr lang="pt-BR"/>
        </a:p>
      </dgm:t>
    </dgm:pt>
    <dgm:pt modelId="{BBF9A1F9-B89D-4833-9DB6-BC8EBA594D56}">
      <dgm:prSet phldrT="[Texto]"/>
      <dgm:spPr/>
      <dgm:t>
        <a:bodyPr/>
        <a:lstStyle/>
        <a:p>
          <a:r>
            <a:rPr lang="pt-BR" dirty="0"/>
            <a:t>Avaliação do modelo</a:t>
          </a:r>
        </a:p>
      </dgm:t>
    </dgm:pt>
    <dgm:pt modelId="{A867A228-34FE-4DAE-B92A-5A428E0012A8}" type="parTrans" cxnId="{642AEFA3-90C7-499D-93E9-E13A69AA05C6}">
      <dgm:prSet/>
      <dgm:spPr/>
      <dgm:t>
        <a:bodyPr/>
        <a:lstStyle/>
        <a:p>
          <a:endParaRPr lang="pt-BR"/>
        </a:p>
      </dgm:t>
    </dgm:pt>
    <dgm:pt modelId="{4324AFF0-B9CA-4259-877F-C2695642B4A1}" type="sibTrans" cxnId="{642AEFA3-90C7-499D-93E9-E13A69AA05C6}">
      <dgm:prSet/>
      <dgm:spPr/>
      <dgm:t>
        <a:bodyPr/>
        <a:lstStyle/>
        <a:p>
          <a:endParaRPr lang="pt-BR"/>
        </a:p>
      </dgm:t>
    </dgm:pt>
    <dgm:pt modelId="{611E98C7-B92C-4A6F-B737-105CA459D7EF}">
      <dgm:prSet phldrT="[Texto]"/>
      <dgm:spPr/>
      <dgm:t>
        <a:bodyPr/>
        <a:lstStyle/>
        <a:p>
          <a:r>
            <a:rPr lang="pt-BR" dirty="0"/>
            <a:t>Entrega</a:t>
          </a:r>
        </a:p>
      </dgm:t>
    </dgm:pt>
    <dgm:pt modelId="{5EBB467C-A0A8-4BFE-A196-0F29274D26A2}" type="parTrans" cxnId="{7F267DC7-F9D2-4D70-A13E-67EC16D1B619}">
      <dgm:prSet/>
      <dgm:spPr/>
      <dgm:t>
        <a:bodyPr/>
        <a:lstStyle/>
        <a:p>
          <a:endParaRPr lang="pt-BR"/>
        </a:p>
      </dgm:t>
    </dgm:pt>
    <dgm:pt modelId="{5DF44571-5AE7-4107-BA8F-AADE88309BF9}" type="sibTrans" cxnId="{7F267DC7-F9D2-4D70-A13E-67EC16D1B619}">
      <dgm:prSet/>
      <dgm:spPr/>
      <dgm:t>
        <a:bodyPr/>
        <a:lstStyle/>
        <a:p>
          <a:endParaRPr lang="pt-BR"/>
        </a:p>
      </dgm:t>
    </dgm:pt>
    <dgm:pt modelId="{4610E20C-7BC2-4DA7-9110-13B2F478DF86}" type="pres">
      <dgm:prSet presAssocID="{1EE531BE-37AC-40AA-9973-4E82F77585A8}" presName="Name0" presStyleCnt="0">
        <dgm:presLayoutVars>
          <dgm:dir/>
          <dgm:resizeHandles/>
        </dgm:presLayoutVars>
      </dgm:prSet>
      <dgm:spPr/>
    </dgm:pt>
    <dgm:pt modelId="{CE2626D8-12CB-4764-89C5-97707A0611AF}" type="pres">
      <dgm:prSet presAssocID="{3D603A5B-5B4B-4603-B95C-257B25771600}" presName="compNode" presStyleCnt="0"/>
      <dgm:spPr/>
    </dgm:pt>
    <dgm:pt modelId="{DE6A37B1-2B50-4EA7-BF5C-CBACEB0A2E26}" type="pres">
      <dgm:prSet presAssocID="{3D603A5B-5B4B-4603-B95C-257B25771600}" presName="dummyConnPt" presStyleCnt="0"/>
      <dgm:spPr/>
    </dgm:pt>
    <dgm:pt modelId="{8025AC04-B359-40E5-A73F-F56D87321DBC}" type="pres">
      <dgm:prSet presAssocID="{3D603A5B-5B4B-4603-B95C-257B25771600}" presName="node" presStyleLbl="node1" presStyleIdx="0" presStyleCnt="7" custLinFactNeighborX="56682" custLinFactNeighborY="8747">
        <dgm:presLayoutVars>
          <dgm:bulletEnabled val="1"/>
        </dgm:presLayoutVars>
      </dgm:prSet>
      <dgm:spPr/>
    </dgm:pt>
    <dgm:pt modelId="{136B7A3C-A6F2-42DF-947F-5E45A2FDD849}" type="pres">
      <dgm:prSet presAssocID="{B19489F2-0CCA-4948-92C5-CD93D2907FB6}" presName="sibTrans" presStyleLbl="bgSibTrans2D1" presStyleIdx="0" presStyleCnt="6" custLinFactNeighborX="58993" custLinFactNeighborY="15550"/>
      <dgm:spPr/>
    </dgm:pt>
    <dgm:pt modelId="{2BABD5FD-3230-4339-8D5B-040E56D1B981}" type="pres">
      <dgm:prSet presAssocID="{37FFE20E-F3FD-4CF2-8E6F-D916D5897B03}" presName="compNode" presStyleCnt="0"/>
      <dgm:spPr/>
    </dgm:pt>
    <dgm:pt modelId="{52ABE5F8-C54B-40A0-B0A0-57F7556F65E7}" type="pres">
      <dgm:prSet presAssocID="{37FFE20E-F3FD-4CF2-8E6F-D916D5897B03}" presName="dummyConnPt" presStyleCnt="0"/>
      <dgm:spPr/>
    </dgm:pt>
    <dgm:pt modelId="{713DDF7F-520D-427B-B7EE-C9F880EC9A49}" type="pres">
      <dgm:prSet presAssocID="{37FFE20E-F3FD-4CF2-8E6F-D916D5897B03}" presName="node" presStyleLbl="node1" presStyleIdx="1" presStyleCnt="7">
        <dgm:presLayoutVars>
          <dgm:bulletEnabled val="1"/>
        </dgm:presLayoutVars>
      </dgm:prSet>
      <dgm:spPr/>
    </dgm:pt>
    <dgm:pt modelId="{4AA3A47C-1DF4-49A7-BB88-7EF29F1D1F97}" type="pres">
      <dgm:prSet presAssocID="{9C6218D9-83E4-43EC-BB36-29E3A753156D}" presName="sibTrans" presStyleLbl="bgSibTrans2D1" presStyleIdx="1" presStyleCnt="6"/>
      <dgm:spPr/>
    </dgm:pt>
    <dgm:pt modelId="{C79D26F8-0ED2-4E12-8C64-B94217EBD121}" type="pres">
      <dgm:prSet presAssocID="{BC26A4E6-404C-47B1-92BB-AB74E3EDEBAC}" presName="compNode" presStyleCnt="0"/>
      <dgm:spPr/>
    </dgm:pt>
    <dgm:pt modelId="{5647F158-BA6E-413D-8A78-9F1E6565738C}" type="pres">
      <dgm:prSet presAssocID="{BC26A4E6-404C-47B1-92BB-AB74E3EDEBAC}" presName="dummyConnPt" presStyleCnt="0"/>
      <dgm:spPr/>
    </dgm:pt>
    <dgm:pt modelId="{B6E6E532-AACE-4F2D-B2E7-A7F55BD6F835}" type="pres">
      <dgm:prSet presAssocID="{BC26A4E6-404C-47B1-92BB-AB74E3EDEBAC}" presName="node" presStyleLbl="node1" presStyleIdx="2" presStyleCnt="7">
        <dgm:presLayoutVars>
          <dgm:bulletEnabled val="1"/>
        </dgm:presLayoutVars>
      </dgm:prSet>
      <dgm:spPr/>
    </dgm:pt>
    <dgm:pt modelId="{0A6CE04E-20E5-435B-A290-52E4DEB17F36}" type="pres">
      <dgm:prSet presAssocID="{175C138E-2B15-4F12-81AF-959F029AEE0E}" presName="sibTrans" presStyleLbl="bgSibTrans2D1" presStyleIdx="2" presStyleCnt="6"/>
      <dgm:spPr/>
    </dgm:pt>
    <dgm:pt modelId="{EF015D6D-DDEF-4A70-8394-8127DB29A020}" type="pres">
      <dgm:prSet presAssocID="{FEBA644E-53CB-42C4-97FE-82133F30D1C0}" presName="compNode" presStyleCnt="0"/>
      <dgm:spPr/>
    </dgm:pt>
    <dgm:pt modelId="{68018EF8-20D7-42A5-B962-258916F758F0}" type="pres">
      <dgm:prSet presAssocID="{FEBA644E-53CB-42C4-97FE-82133F30D1C0}" presName="dummyConnPt" presStyleCnt="0"/>
      <dgm:spPr/>
    </dgm:pt>
    <dgm:pt modelId="{E26495EB-6591-435B-A820-D1E02E7908F7}" type="pres">
      <dgm:prSet presAssocID="{FEBA644E-53CB-42C4-97FE-82133F30D1C0}" presName="node" presStyleLbl="node1" presStyleIdx="3" presStyleCnt="7" custLinFactNeighborX="-5248" custLinFactNeighborY="614">
        <dgm:presLayoutVars>
          <dgm:bulletEnabled val="1"/>
        </dgm:presLayoutVars>
      </dgm:prSet>
      <dgm:spPr/>
    </dgm:pt>
    <dgm:pt modelId="{A606D806-472D-464A-814E-11D738AAE0A8}" type="pres">
      <dgm:prSet presAssocID="{70039032-0D9D-4430-A5EB-C01C3AD7479F}" presName="sibTrans" presStyleLbl="bgSibTrans2D1" presStyleIdx="3" presStyleCnt="6"/>
      <dgm:spPr/>
    </dgm:pt>
    <dgm:pt modelId="{763F0EA3-D41C-419B-95EA-65DDEE0D8699}" type="pres">
      <dgm:prSet presAssocID="{2792D140-E256-40A3-B930-CF9AEA5D6DED}" presName="compNode" presStyleCnt="0"/>
      <dgm:spPr/>
    </dgm:pt>
    <dgm:pt modelId="{28939562-1BCF-4EA5-9EAE-8369D099F894}" type="pres">
      <dgm:prSet presAssocID="{2792D140-E256-40A3-B930-CF9AEA5D6DED}" presName="dummyConnPt" presStyleCnt="0"/>
      <dgm:spPr/>
    </dgm:pt>
    <dgm:pt modelId="{A39DBC20-0DA5-4205-8C1B-CD46903D02B1}" type="pres">
      <dgm:prSet presAssocID="{2792D140-E256-40A3-B930-CF9AEA5D6DED}" presName="node" presStyleLbl="node1" presStyleIdx="4" presStyleCnt="7" custLinFactX="29455" custLinFactY="25373" custLinFactNeighborX="100000" custLinFactNeighborY="100000">
        <dgm:presLayoutVars>
          <dgm:bulletEnabled val="1"/>
        </dgm:presLayoutVars>
      </dgm:prSet>
      <dgm:spPr/>
    </dgm:pt>
    <dgm:pt modelId="{79B9E58F-E275-47A2-95CA-01D2FADC4320}" type="pres">
      <dgm:prSet presAssocID="{D8B1A2BE-1A84-4800-86D1-37C43C24CBE7}" presName="sibTrans" presStyleLbl="bgSibTrans2D1" presStyleIdx="4" presStyleCnt="6"/>
      <dgm:spPr/>
    </dgm:pt>
    <dgm:pt modelId="{E893455D-7063-4670-8AC6-0AEB02B1BF81}" type="pres">
      <dgm:prSet presAssocID="{BBF9A1F9-B89D-4833-9DB6-BC8EBA594D56}" presName="compNode" presStyleCnt="0"/>
      <dgm:spPr/>
    </dgm:pt>
    <dgm:pt modelId="{951B4AFB-590B-44F1-80DD-BB25FFDB9E8B}" type="pres">
      <dgm:prSet presAssocID="{BBF9A1F9-B89D-4833-9DB6-BC8EBA594D56}" presName="dummyConnPt" presStyleCnt="0"/>
      <dgm:spPr/>
    </dgm:pt>
    <dgm:pt modelId="{C156EE30-56D7-46E4-8E5A-8F4309B44A48}" type="pres">
      <dgm:prSet presAssocID="{BBF9A1F9-B89D-4833-9DB6-BC8EBA594D56}" presName="node" presStyleLbl="node1" presStyleIdx="5" presStyleCnt="7" custLinFactX="33653" custLinFactY="25372" custLinFactNeighborX="100000" custLinFactNeighborY="100000">
        <dgm:presLayoutVars>
          <dgm:bulletEnabled val="1"/>
        </dgm:presLayoutVars>
      </dgm:prSet>
      <dgm:spPr/>
    </dgm:pt>
    <dgm:pt modelId="{36622A00-6252-4C5A-95E4-F302893266EF}" type="pres">
      <dgm:prSet presAssocID="{4324AFF0-B9CA-4259-877F-C2695642B4A1}" presName="sibTrans" presStyleLbl="bgSibTrans2D1" presStyleIdx="5" presStyleCnt="6"/>
      <dgm:spPr/>
    </dgm:pt>
    <dgm:pt modelId="{42A990E8-93B3-4EB9-8FD5-80D5B851C58C}" type="pres">
      <dgm:prSet presAssocID="{611E98C7-B92C-4A6F-B737-105CA459D7EF}" presName="compNode" presStyleCnt="0"/>
      <dgm:spPr/>
    </dgm:pt>
    <dgm:pt modelId="{7E372303-4AFA-4451-963D-3FAA638B2124}" type="pres">
      <dgm:prSet presAssocID="{611E98C7-B92C-4A6F-B737-105CA459D7EF}" presName="dummyConnPt" presStyleCnt="0"/>
      <dgm:spPr/>
    </dgm:pt>
    <dgm:pt modelId="{CDA8A01D-4609-41FC-A7AF-814204BFAF17}" type="pres">
      <dgm:prSet presAssocID="{611E98C7-B92C-4A6F-B737-105CA459D7EF}" presName="node" presStyleLbl="node1" presStyleIdx="6" presStyleCnt="7" custLinFactNeighborX="-70676" custLinFactNeighborY="5831">
        <dgm:presLayoutVars>
          <dgm:bulletEnabled val="1"/>
        </dgm:presLayoutVars>
      </dgm:prSet>
      <dgm:spPr/>
    </dgm:pt>
  </dgm:ptLst>
  <dgm:cxnLst>
    <dgm:cxn modelId="{EC992B01-67CB-493F-82DB-496269C9E84C}" type="presOf" srcId="{70039032-0D9D-4430-A5EB-C01C3AD7479F}" destId="{A606D806-472D-464A-814E-11D738AAE0A8}" srcOrd="0" destOrd="0" presId="urn:microsoft.com/office/officeart/2005/8/layout/bProcess4"/>
    <dgm:cxn modelId="{2FA0A514-F40D-4E68-8123-F19D456959BE}" type="presOf" srcId="{D8B1A2BE-1A84-4800-86D1-37C43C24CBE7}" destId="{79B9E58F-E275-47A2-95CA-01D2FADC4320}" srcOrd="0" destOrd="0" presId="urn:microsoft.com/office/officeart/2005/8/layout/bProcess4"/>
    <dgm:cxn modelId="{35CC5F19-FF4B-4B81-A836-A073E3A99914}" srcId="{1EE531BE-37AC-40AA-9973-4E82F77585A8}" destId="{2792D140-E256-40A3-B930-CF9AEA5D6DED}" srcOrd="4" destOrd="0" parTransId="{E252C681-D4DC-4E29-AF87-2207DE9D9B5E}" sibTransId="{D8B1A2BE-1A84-4800-86D1-37C43C24CBE7}"/>
    <dgm:cxn modelId="{331D341D-46A1-4889-9AD0-27BFAA715D5A}" type="presOf" srcId="{BBF9A1F9-B89D-4833-9DB6-BC8EBA594D56}" destId="{C156EE30-56D7-46E4-8E5A-8F4309B44A48}" srcOrd="0" destOrd="0" presId="urn:microsoft.com/office/officeart/2005/8/layout/bProcess4"/>
    <dgm:cxn modelId="{D54FA71D-8E5D-4A44-8F3F-992B458D8B40}" type="presOf" srcId="{4324AFF0-B9CA-4259-877F-C2695642B4A1}" destId="{36622A00-6252-4C5A-95E4-F302893266EF}" srcOrd="0" destOrd="0" presId="urn:microsoft.com/office/officeart/2005/8/layout/bProcess4"/>
    <dgm:cxn modelId="{7B2B8B39-9398-4565-9480-3824C8E15BBC}" srcId="{1EE531BE-37AC-40AA-9973-4E82F77585A8}" destId="{FEBA644E-53CB-42C4-97FE-82133F30D1C0}" srcOrd="3" destOrd="0" parTransId="{B3150527-BB88-4A1D-944B-09AA648E4C6B}" sibTransId="{70039032-0D9D-4430-A5EB-C01C3AD7479F}"/>
    <dgm:cxn modelId="{A50A7C62-A336-4C38-B7F2-93EF8E5F619D}" type="presOf" srcId="{175C138E-2B15-4F12-81AF-959F029AEE0E}" destId="{0A6CE04E-20E5-435B-A290-52E4DEB17F36}" srcOrd="0" destOrd="0" presId="urn:microsoft.com/office/officeart/2005/8/layout/bProcess4"/>
    <dgm:cxn modelId="{4ECE6665-E86A-4171-AAC7-DBB2A37A7143}" srcId="{1EE531BE-37AC-40AA-9973-4E82F77585A8}" destId="{BC26A4E6-404C-47B1-92BB-AB74E3EDEBAC}" srcOrd="2" destOrd="0" parTransId="{69281D1E-B42D-4C04-AA73-04C73372B186}" sibTransId="{175C138E-2B15-4F12-81AF-959F029AEE0E}"/>
    <dgm:cxn modelId="{CDE77268-3233-49E0-B686-31FEF4CE12F0}" type="presOf" srcId="{611E98C7-B92C-4A6F-B737-105CA459D7EF}" destId="{CDA8A01D-4609-41FC-A7AF-814204BFAF17}" srcOrd="0" destOrd="0" presId="urn:microsoft.com/office/officeart/2005/8/layout/bProcess4"/>
    <dgm:cxn modelId="{22D50551-2C47-4D26-B2CA-58FFCD248A0F}" type="presOf" srcId="{1EE531BE-37AC-40AA-9973-4E82F77585A8}" destId="{4610E20C-7BC2-4DA7-9110-13B2F478DF86}" srcOrd="0" destOrd="0" presId="urn:microsoft.com/office/officeart/2005/8/layout/bProcess4"/>
    <dgm:cxn modelId="{D51A4F88-BD8A-45DD-B7F1-C7FD696CC791}" type="presOf" srcId="{3D603A5B-5B4B-4603-B95C-257B25771600}" destId="{8025AC04-B359-40E5-A73F-F56D87321DBC}" srcOrd="0" destOrd="0" presId="urn:microsoft.com/office/officeart/2005/8/layout/bProcess4"/>
    <dgm:cxn modelId="{F00B5198-8FC8-498D-B3FD-6F630CF56654}" type="presOf" srcId="{FEBA644E-53CB-42C4-97FE-82133F30D1C0}" destId="{E26495EB-6591-435B-A820-D1E02E7908F7}" srcOrd="0" destOrd="0" presId="urn:microsoft.com/office/officeart/2005/8/layout/bProcess4"/>
    <dgm:cxn modelId="{6FFD0099-8355-47B3-BA56-DC2B471BB902}" srcId="{1EE531BE-37AC-40AA-9973-4E82F77585A8}" destId="{37FFE20E-F3FD-4CF2-8E6F-D916D5897B03}" srcOrd="1" destOrd="0" parTransId="{76628F97-FAC4-4FB1-8B56-7C1DB5FFE862}" sibTransId="{9C6218D9-83E4-43EC-BB36-29E3A753156D}"/>
    <dgm:cxn modelId="{8CCB2E9D-2012-492F-9500-4166F19096C5}" type="presOf" srcId="{B19489F2-0CCA-4948-92C5-CD93D2907FB6}" destId="{136B7A3C-A6F2-42DF-947F-5E45A2FDD849}" srcOrd="0" destOrd="0" presId="urn:microsoft.com/office/officeart/2005/8/layout/bProcess4"/>
    <dgm:cxn modelId="{FE90A4A0-0C50-47F0-B487-CE993C201129}" type="presOf" srcId="{BC26A4E6-404C-47B1-92BB-AB74E3EDEBAC}" destId="{B6E6E532-AACE-4F2D-B2E7-A7F55BD6F835}" srcOrd="0" destOrd="0" presId="urn:microsoft.com/office/officeart/2005/8/layout/bProcess4"/>
    <dgm:cxn modelId="{642AEFA3-90C7-499D-93E9-E13A69AA05C6}" srcId="{1EE531BE-37AC-40AA-9973-4E82F77585A8}" destId="{BBF9A1F9-B89D-4833-9DB6-BC8EBA594D56}" srcOrd="5" destOrd="0" parTransId="{A867A228-34FE-4DAE-B92A-5A428E0012A8}" sibTransId="{4324AFF0-B9CA-4259-877F-C2695642B4A1}"/>
    <dgm:cxn modelId="{61E155A6-6145-4517-B453-999000448D93}" type="presOf" srcId="{9C6218D9-83E4-43EC-BB36-29E3A753156D}" destId="{4AA3A47C-1DF4-49A7-BB88-7EF29F1D1F97}" srcOrd="0" destOrd="0" presId="urn:microsoft.com/office/officeart/2005/8/layout/bProcess4"/>
    <dgm:cxn modelId="{648599A6-04D6-44A8-AC0E-EFA09128FC36}" type="presOf" srcId="{2792D140-E256-40A3-B930-CF9AEA5D6DED}" destId="{A39DBC20-0DA5-4205-8C1B-CD46903D02B1}" srcOrd="0" destOrd="0" presId="urn:microsoft.com/office/officeart/2005/8/layout/bProcess4"/>
    <dgm:cxn modelId="{7F267DC7-F9D2-4D70-A13E-67EC16D1B619}" srcId="{1EE531BE-37AC-40AA-9973-4E82F77585A8}" destId="{611E98C7-B92C-4A6F-B737-105CA459D7EF}" srcOrd="6" destOrd="0" parTransId="{5EBB467C-A0A8-4BFE-A196-0F29274D26A2}" sibTransId="{5DF44571-5AE7-4107-BA8F-AADE88309BF9}"/>
    <dgm:cxn modelId="{BABD96DD-A97A-42B7-A1A7-C098E9ECC517}" srcId="{1EE531BE-37AC-40AA-9973-4E82F77585A8}" destId="{3D603A5B-5B4B-4603-B95C-257B25771600}" srcOrd="0" destOrd="0" parTransId="{2CCA245C-1C36-4959-9840-56A6879143F2}" sibTransId="{B19489F2-0CCA-4948-92C5-CD93D2907FB6}"/>
    <dgm:cxn modelId="{AD861EE8-2354-44D7-959D-81B656F49BFD}" type="presOf" srcId="{37FFE20E-F3FD-4CF2-8E6F-D916D5897B03}" destId="{713DDF7F-520D-427B-B7EE-C9F880EC9A49}" srcOrd="0" destOrd="0" presId="urn:microsoft.com/office/officeart/2005/8/layout/bProcess4"/>
    <dgm:cxn modelId="{42DEBD35-E118-4395-9FC7-437D133C0808}" type="presParOf" srcId="{4610E20C-7BC2-4DA7-9110-13B2F478DF86}" destId="{CE2626D8-12CB-4764-89C5-97707A0611AF}" srcOrd="0" destOrd="0" presId="urn:microsoft.com/office/officeart/2005/8/layout/bProcess4"/>
    <dgm:cxn modelId="{52BA760A-0729-4685-B62A-371AD33A666E}" type="presParOf" srcId="{CE2626D8-12CB-4764-89C5-97707A0611AF}" destId="{DE6A37B1-2B50-4EA7-BF5C-CBACEB0A2E26}" srcOrd="0" destOrd="0" presId="urn:microsoft.com/office/officeart/2005/8/layout/bProcess4"/>
    <dgm:cxn modelId="{7D7081B8-BE4D-4F8D-88F2-0BB1EFEFDEA6}" type="presParOf" srcId="{CE2626D8-12CB-4764-89C5-97707A0611AF}" destId="{8025AC04-B359-40E5-A73F-F56D87321DBC}" srcOrd="1" destOrd="0" presId="urn:microsoft.com/office/officeart/2005/8/layout/bProcess4"/>
    <dgm:cxn modelId="{2C57DC1F-3DA6-46CA-BC72-4B7BEFA1FF14}" type="presParOf" srcId="{4610E20C-7BC2-4DA7-9110-13B2F478DF86}" destId="{136B7A3C-A6F2-42DF-947F-5E45A2FDD849}" srcOrd="1" destOrd="0" presId="urn:microsoft.com/office/officeart/2005/8/layout/bProcess4"/>
    <dgm:cxn modelId="{B12BC5C5-27C4-4C0C-91AA-DA84D64744C1}" type="presParOf" srcId="{4610E20C-7BC2-4DA7-9110-13B2F478DF86}" destId="{2BABD5FD-3230-4339-8D5B-040E56D1B981}" srcOrd="2" destOrd="0" presId="urn:microsoft.com/office/officeart/2005/8/layout/bProcess4"/>
    <dgm:cxn modelId="{FD5CC028-D00D-47AE-9386-784A7B2C6C74}" type="presParOf" srcId="{2BABD5FD-3230-4339-8D5B-040E56D1B981}" destId="{52ABE5F8-C54B-40A0-B0A0-57F7556F65E7}" srcOrd="0" destOrd="0" presId="urn:microsoft.com/office/officeart/2005/8/layout/bProcess4"/>
    <dgm:cxn modelId="{08DCEAFE-7DAE-414C-8684-2016476369D3}" type="presParOf" srcId="{2BABD5FD-3230-4339-8D5B-040E56D1B981}" destId="{713DDF7F-520D-427B-B7EE-C9F880EC9A49}" srcOrd="1" destOrd="0" presId="urn:microsoft.com/office/officeart/2005/8/layout/bProcess4"/>
    <dgm:cxn modelId="{56FA0E7F-83AF-4736-BF14-06FCE4B6A77C}" type="presParOf" srcId="{4610E20C-7BC2-4DA7-9110-13B2F478DF86}" destId="{4AA3A47C-1DF4-49A7-BB88-7EF29F1D1F97}" srcOrd="3" destOrd="0" presId="urn:microsoft.com/office/officeart/2005/8/layout/bProcess4"/>
    <dgm:cxn modelId="{DE10B6D2-8301-4E22-A6F2-2119BEEF781E}" type="presParOf" srcId="{4610E20C-7BC2-4DA7-9110-13B2F478DF86}" destId="{C79D26F8-0ED2-4E12-8C64-B94217EBD121}" srcOrd="4" destOrd="0" presId="urn:microsoft.com/office/officeart/2005/8/layout/bProcess4"/>
    <dgm:cxn modelId="{E7AF9A53-14AE-49D7-8A35-45135B96E1D7}" type="presParOf" srcId="{C79D26F8-0ED2-4E12-8C64-B94217EBD121}" destId="{5647F158-BA6E-413D-8A78-9F1E6565738C}" srcOrd="0" destOrd="0" presId="urn:microsoft.com/office/officeart/2005/8/layout/bProcess4"/>
    <dgm:cxn modelId="{CBDA0B05-CB1D-428C-BD1C-0873119C2EB6}" type="presParOf" srcId="{C79D26F8-0ED2-4E12-8C64-B94217EBD121}" destId="{B6E6E532-AACE-4F2D-B2E7-A7F55BD6F835}" srcOrd="1" destOrd="0" presId="urn:microsoft.com/office/officeart/2005/8/layout/bProcess4"/>
    <dgm:cxn modelId="{D5CB713A-2C20-49E0-B1C6-E83D8E12A717}" type="presParOf" srcId="{4610E20C-7BC2-4DA7-9110-13B2F478DF86}" destId="{0A6CE04E-20E5-435B-A290-52E4DEB17F36}" srcOrd="5" destOrd="0" presId="urn:microsoft.com/office/officeart/2005/8/layout/bProcess4"/>
    <dgm:cxn modelId="{AF8CCBFB-4E92-48EB-BBD4-AED38F5C104E}" type="presParOf" srcId="{4610E20C-7BC2-4DA7-9110-13B2F478DF86}" destId="{EF015D6D-DDEF-4A70-8394-8127DB29A020}" srcOrd="6" destOrd="0" presId="urn:microsoft.com/office/officeart/2005/8/layout/bProcess4"/>
    <dgm:cxn modelId="{A92F584F-2CDE-4AE5-AC75-4DFE9139BFC0}" type="presParOf" srcId="{EF015D6D-DDEF-4A70-8394-8127DB29A020}" destId="{68018EF8-20D7-42A5-B962-258916F758F0}" srcOrd="0" destOrd="0" presId="urn:microsoft.com/office/officeart/2005/8/layout/bProcess4"/>
    <dgm:cxn modelId="{20829CD1-AD5B-4BF6-A827-A57712909713}" type="presParOf" srcId="{EF015D6D-DDEF-4A70-8394-8127DB29A020}" destId="{E26495EB-6591-435B-A820-D1E02E7908F7}" srcOrd="1" destOrd="0" presId="urn:microsoft.com/office/officeart/2005/8/layout/bProcess4"/>
    <dgm:cxn modelId="{835C5640-D80B-4756-B9E2-DB3D79564F43}" type="presParOf" srcId="{4610E20C-7BC2-4DA7-9110-13B2F478DF86}" destId="{A606D806-472D-464A-814E-11D738AAE0A8}" srcOrd="7" destOrd="0" presId="urn:microsoft.com/office/officeart/2005/8/layout/bProcess4"/>
    <dgm:cxn modelId="{EE80C733-03D3-49C9-A54E-91A0FD223288}" type="presParOf" srcId="{4610E20C-7BC2-4DA7-9110-13B2F478DF86}" destId="{763F0EA3-D41C-419B-95EA-65DDEE0D8699}" srcOrd="8" destOrd="0" presId="urn:microsoft.com/office/officeart/2005/8/layout/bProcess4"/>
    <dgm:cxn modelId="{459E8815-3CF0-4D4A-9896-4E390C0903C3}" type="presParOf" srcId="{763F0EA3-D41C-419B-95EA-65DDEE0D8699}" destId="{28939562-1BCF-4EA5-9EAE-8369D099F894}" srcOrd="0" destOrd="0" presId="urn:microsoft.com/office/officeart/2005/8/layout/bProcess4"/>
    <dgm:cxn modelId="{CFC40114-C25A-4D60-B0BD-B9173186EF44}" type="presParOf" srcId="{763F0EA3-D41C-419B-95EA-65DDEE0D8699}" destId="{A39DBC20-0DA5-4205-8C1B-CD46903D02B1}" srcOrd="1" destOrd="0" presId="urn:microsoft.com/office/officeart/2005/8/layout/bProcess4"/>
    <dgm:cxn modelId="{161522D4-7AF6-4563-8DF6-38F0073D97B9}" type="presParOf" srcId="{4610E20C-7BC2-4DA7-9110-13B2F478DF86}" destId="{79B9E58F-E275-47A2-95CA-01D2FADC4320}" srcOrd="9" destOrd="0" presId="urn:microsoft.com/office/officeart/2005/8/layout/bProcess4"/>
    <dgm:cxn modelId="{9259450D-188C-4E8D-8319-E5B33ED98930}" type="presParOf" srcId="{4610E20C-7BC2-4DA7-9110-13B2F478DF86}" destId="{E893455D-7063-4670-8AC6-0AEB02B1BF81}" srcOrd="10" destOrd="0" presId="urn:microsoft.com/office/officeart/2005/8/layout/bProcess4"/>
    <dgm:cxn modelId="{A18F0CC3-7CC6-4C89-9C9F-37D3008E4077}" type="presParOf" srcId="{E893455D-7063-4670-8AC6-0AEB02B1BF81}" destId="{951B4AFB-590B-44F1-80DD-BB25FFDB9E8B}" srcOrd="0" destOrd="0" presId="urn:microsoft.com/office/officeart/2005/8/layout/bProcess4"/>
    <dgm:cxn modelId="{9C12DD5E-762D-498D-B11E-A2D96E5139BD}" type="presParOf" srcId="{E893455D-7063-4670-8AC6-0AEB02B1BF81}" destId="{C156EE30-56D7-46E4-8E5A-8F4309B44A48}" srcOrd="1" destOrd="0" presId="urn:microsoft.com/office/officeart/2005/8/layout/bProcess4"/>
    <dgm:cxn modelId="{ECEE5316-7C10-48A3-9D05-464300288D70}" type="presParOf" srcId="{4610E20C-7BC2-4DA7-9110-13B2F478DF86}" destId="{36622A00-6252-4C5A-95E4-F302893266EF}" srcOrd="11" destOrd="0" presId="urn:microsoft.com/office/officeart/2005/8/layout/bProcess4"/>
    <dgm:cxn modelId="{A49F5876-4352-4BF0-BE78-B561C0628F46}" type="presParOf" srcId="{4610E20C-7BC2-4DA7-9110-13B2F478DF86}" destId="{42A990E8-93B3-4EB9-8FD5-80D5B851C58C}" srcOrd="12" destOrd="0" presId="urn:microsoft.com/office/officeart/2005/8/layout/bProcess4"/>
    <dgm:cxn modelId="{508A9F43-68A6-4C10-B73F-40BD9462CD2A}" type="presParOf" srcId="{42A990E8-93B3-4EB9-8FD5-80D5B851C58C}" destId="{7E372303-4AFA-4451-963D-3FAA638B2124}" srcOrd="0" destOrd="0" presId="urn:microsoft.com/office/officeart/2005/8/layout/bProcess4"/>
    <dgm:cxn modelId="{BFFD1EEE-D749-4B45-A1D3-898494C211CB}" type="presParOf" srcId="{42A990E8-93B3-4EB9-8FD5-80D5B851C58C}" destId="{CDA8A01D-4609-41FC-A7AF-814204BFAF17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F3961-C89E-426A-BC63-4CCECB92FBBC}">
      <dsp:nvSpPr>
        <dsp:cNvPr id="0" name=""/>
        <dsp:cNvSpPr/>
      </dsp:nvSpPr>
      <dsp:spPr>
        <a:xfrm>
          <a:off x="3251199" y="360382"/>
          <a:ext cx="4876800" cy="54182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t" anchorCtr="0">
          <a:noAutofit/>
        </a:bodyPr>
        <a:lstStyle/>
        <a:p>
          <a:pPr marL="228600" lvl="1" indent="-228600" algn="ctr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O que aconteceu?</a:t>
          </a:r>
        </a:p>
      </dsp:txBody>
      <dsp:txXfrm>
        <a:off x="3251199" y="428110"/>
        <a:ext cx="4673615" cy="406370"/>
      </dsp:txXfrm>
    </dsp:sp>
    <dsp:sp modelId="{0DD531F9-0F14-4967-8271-B8D446BDF299}">
      <dsp:nvSpPr>
        <dsp:cNvPr id="0" name=""/>
        <dsp:cNvSpPr/>
      </dsp:nvSpPr>
      <dsp:spPr>
        <a:xfrm>
          <a:off x="0" y="1587"/>
          <a:ext cx="3251200" cy="12594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 dirty="0"/>
            <a:t>Descritiva</a:t>
          </a:r>
        </a:p>
      </dsp:txBody>
      <dsp:txXfrm>
        <a:off x="61480" y="63067"/>
        <a:ext cx="3128240" cy="1136456"/>
      </dsp:txXfrm>
    </dsp:sp>
    <dsp:sp modelId="{687ABB54-13F8-481B-BA3C-2453CEA5B443}">
      <dsp:nvSpPr>
        <dsp:cNvPr id="0" name=""/>
        <dsp:cNvSpPr/>
      </dsp:nvSpPr>
      <dsp:spPr>
        <a:xfrm>
          <a:off x="3251199" y="1745741"/>
          <a:ext cx="4876800" cy="54182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t" anchorCtr="0">
          <a:noAutofit/>
        </a:bodyPr>
        <a:lstStyle/>
        <a:p>
          <a:pPr marL="228600" lvl="1" indent="-228600" algn="ctr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Por que aconteceu?</a:t>
          </a:r>
        </a:p>
      </dsp:txBody>
      <dsp:txXfrm>
        <a:off x="3251199" y="1813469"/>
        <a:ext cx="4673615" cy="406370"/>
      </dsp:txXfrm>
    </dsp:sp>
    <dsp:sp modelId="{1206CDDC-9561-42AA-BE85-0F7077DB8380}">
      <dsp:nvSpPr>
        <dsp:cNvPr id="0" name=""/>
        <dsp:cNvSpPr/>
      </dsp:nvSpPr>
      <dsp:spPr>
        <a:xfrm>
          <a:off x="0" y="1386945"/>
          <a:ext cx="3251200" cy="12594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 dirty="0"/>
            <a:t>Diagnóstica</a:t>
          </a:r>
        </a:p>
      </dsp:txBody>
      <dsp:txXfrm>
        <a:off x="61480" y="1448425"/>
        <a:ext cx="3128240" cy="1136456"/>
      </dsp:txXfrm>
    </dsp:sp>
    <dsp:sp modelId="{2A82816A-6F24-4B84-B08B-250B0213E733}">
      <dsp:nvSpPr>
        <dsp:cNvPr id="0" name=""/>
        <dsp:cNvSpPr/>
      </dsp:nvSpPr>
      <dsp:spPr>
        <a:xfrm>
          <a:off x="3251199" y="3131099"/>
          <a:ext cx="4876800" cy="54182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t" anchorCtr="0">
          <a:noAutofit/>
        </a:bodyPr>
        <a:lstStyle/>
        <a:p>
          <a:pPr marL="228600" lvl="1" indent="-228600" algn="ctr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O que acontecerá?</a:t>
          </a:r>
        </a:p>
      </dsp:txBody>
      <dsp:txXfrm>
        <a:off x="3251199" y="3198827"/>
        <a:ext cx="4673615" cy="406370"/>
      </dsp:txXfrm>
    </dsp:sp>
    <dsp:sp modelId="{AF2B48E0-10FC-4E34-B44F-8CCF3BFA15D6}">
      <dsp:nvSpPr>
        <dsp:cNvPr id="0" name=""/>
        <dsp:cNvSpPr/>
      </dsp:nvSpPr>
      <dsp:spPr>
        <a:xfrm>
          <a:off x="0" y="2772304"/>
          <a:ext cx="3251200" cy="12594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 dirty="0"/>
            <a:t>Preditiva</a:t>
          </a:r>
        </a:p>
      </dsp:txBody>
      <dsp:txXfrm>
        <a:off x="61480" y="2833784"/>
        <a:ext cx="3128240" cy="1136456"/>
      </dsp:txXfrm>
    </dsp:sp>
    <dsp:sp modelId="{7EB01082-FF5F-4123-A6D2-134A2CF166F4}">
      <dsp:nvSpPr>
        <dsp:cNvPr id="0" name=""/>
        <dsp:cNvSpPr/>
      </dsp:nvSpPr>
      <dsp:spPr>
        <a:xfrm>
          <a:off x="3251199" y="4516457"/>
          <a:ext cx="4876800" cy="54182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t" anchorCtr="0">
          <a:noAutofit/>
        </a:bodyPr>
        <a:lstStyle/>
        <a:p>
          <a:pPr marL="228600" lvl="1" indent="-228600" algn="ctr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600" kern="1200" dirty="0"/>
            <a:t>O que deve ser feito?</a:t>
          </a:r>
        </a:p>
      </dsp:txBody>
      <dsp:txXfrm>
        <a:off x="3251199" y="4584185"/>
        <a:ext cx="4673615" cy="406370"/>
      </dsp:txXfrm>
    </dsp:sp>
    <dsp:sp modelId="{805E25C2-0E12-4DAE-9D47-BBB61FA63240}">
      <dsp:nvSpPr>
        <dsp:cNvPr id="0" name=""/>
        <dsp:cNvSpPr/>
      </dsp:nvSpPr>
      <dsp:spPr>
        <a:xfrm>
          <a:off x="0" y="4157662"/>
          <a:ext cx="3251200" cy="12594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 dirty="0"/>
            <a:t>Prescritiva</a:t>
          </a:r>
        </a:p>
      </dsp:txBody>
      <dsp:txXfrm>
        <a:off x="61480" y="4219142"/>
        <a:ext cx="3128240" cy="11364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B7A3C-A6F2-42DF-947F-5E45A2FDD849}">
      <dsp:nvSpPr>
        <dsp:cNvPr id="0" name=""/>
        <dsp:cNvSpPr/>
      </dsp:nvSpPr>
      <dsp:spPr>
        <a:xfrm rot="7754536">
          <a:off x="1772104" y="1339347"/>
          <a:ext cx="2313776" cy="23240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25AC04-B359-40E5-A73F-F56D87321DBC}">
      <dsp:nvSpPr>
        <dsp:cNvPr id="0" name=""/>
        <dsp:cNvSpPr/>
      </dsp:nvSpPr>
      <dsp:spPr>
        <a:xfrm>
          <a:off x="1774801" y="139766"/>
          <a:ext cx="2582295" cy="15493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Qual é o problema?</a:t>
          </a:r>
        </a:p>
      </dsp:txBody>
      <dsp:txXfrm>
        <a:off x="1820181" y="185146"/>
        <a:ext cx="2491535" cy="1458617"/>
      </dsp:txXfrm>
    </dsp:sp>
    <dsp:sp modelId="{4AA3A47C-1DF4-49A7-BB88-7EF29F1D1F97}">
      <dsp:nvSpPr>
        <dsp:cNvPr id="0" name=""/>
        <dsp:cNvSpPr/>
      </dsp:nvSpPr>
      <dsp:spPr>
        <a:xfrm rot="5400000">
          <a:off x="-131568" y="3172167"/>
          <a:ext cx="1927492" cy="23240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DDF7F-520D-427B-B7EE-C9F880EC9A49}">
      <dsp:nvSpPr>
        <dsp:cNvPr id="0" name=""/>
        <dsp:cNvSpPr/>
      </dsp:nvSpPr>
      <dsp:spPr>
        <a:xfrm>
          <a:off x="311105" y="1940963"/>
          <a:ext cx="2582295" cy="15493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Aquisição dos dados</a:t>
          </a:r>
        </a:p>
      </dsp:txBody>
      <dsp:txXfrm>
        <a:off x="356485" y="1986343"/>
        <a:ext cx="2491535" cy="1458617"/>
      </dsp:txXfrm>
    </dsp:sp>
    <dsp:sp modelId="{0A6CE04E-20E5-435B-A290-52E4DEB17F36}">
      <dsp:nvSpPr>
        <dsp:cNvPr id="0" name=""/>
        <dsp:cNvSpPr/>
      </dsp:nvSpPr>
      <dsp:spPr>
        <a:xfrm rot="4433">
          <a:off x="836791" y="4142649"/>
          <a:ext cx="3289707" cy="23240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6E532-AACE-4F2D-B2E7-A7F55BD6F835}">
      <dsp:nvSpPr>
        <dsp:cNvPr id="0" name=""/>
        <dsp:cNvSpPr/>
      </dsp:nvSpPr>
      <dsp:spPr>
        <a:xfrm>
          <a:off x="311105" y="3877684"/>
          <a:ext cx="2582295" cy="15493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Estruturação dos dados</a:t>
          </a:r>
        </a:p>
      </dsp:txBody>
      <dsp:txXfrm>
        <a:off x="356485" y="3923064"/>
        <a:ext cx="2491535" cy="1458617"/>
      </dsp:txXfrm>
    </dsp:sp>
    <dsp:sp modelId="{A606D806-472D-464A-814E-11D738AAE0A8}">
      <dsp:nvSpPr>
        <dsp:cNvPr id="0" name=""/>
        <dsp:cNvSpPr/>
      </dsp:nvSpPr>
      <dsp:spPr>
        <a:xfrm>
          <a:off x="4135726" y="4144770"/>
          <a:ext cx="3469200" cy="23240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495EB-6591-435B-A820-D1E02E7908F7}">
      <dsp:nvSpPr>
        <dsp:cNvPr id="0" name=""/>
        <dsp:cNvSpPr/>
      </dsp:nvSpPr>
      <dsp:spPr>
        <a:xfrm>
          <a:off x="3610038" y="3881926"/>
          <a:ext cx="2582295" cy="15493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Análise exploratória</a:t>
          </a:r>
        </a:p>
      </dsp:txBody>
      <dsp:txXfrm>
        <a:off x="3655418" y="3927306"/>
        <a:ext cx="2491535" cy="1458617"/>
      </dsp:txXfrm>
    </dsp:sp>
    <dsp:sp modelId="{79B9E58F-E275-47A2-95CA-01D2FADC4320}">
      <dsp:nvSpPr>
        <dsp:cNvPr id="0" name=""/>
        <dsp:cNvSpPr/>
      </dsp:nvSpPr>
      <dsp:spPr>
        <a:xfrm rot="16384639">
          <a:off x="6699363" y="3179477"/>
          <a:ext cx="1933373" cy="23240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DBC20-0DA5-4205-8C1B-CD46903D02B1}">
      <dsp:nvSpPr>
        <dsp:cNvPr id="0" name=""/>
        <dsp:cNvSpPr/>
      </dsp:nvSpPr>
      <dsp:spPr>
        <a:xfrm>
          <a:off x="7088467" y="3881926"/>
          <a:ext cx="2582295" cy="15493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Modelagem</a:t>
          </a:r>
        </a:p>
      </dsp:txBody>
      <dsp:txXfrm>
        <a:off x="7133847" y="3927306"/>
        <a:ext cx="2491535" cy="1458617"/>
      </dsp:txXfrm>
    </dsp:sp>
    <dsp:sp modelId="{36622A00-6252-4C5A-95E4-F302893266EF}">
      <dsp:nvSpPr>
        <dsp:cNvPr id="0" name=""/>
        <dsp:cNvSpPr/>
      </dsp:nvSpPr>
      <dsp:spPr>
        <a:xfrm rot="13500921">
          <a:off x="5494196" y="1283500"/>
          <a:ext cx="2605573" cy="232406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6EE30-56D7-46E4-8E5A-8F4309B44A48}">
      <dsp:nvSpPr>
        <dsp:cNvPr id="0" name=""/>
        <dsp:cNvSpPr/>
      </dsp:nvSpPr>
      <dsp:spPr>
        <a:xfrm>
          <a:off x="7196872" y="1946727"/>
          <a:ext cx="2582295" cy="15493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Avaliação do modelo</a:t>
          </a:r>
        </a:p>
      </dsp:txBody>
      <dsp:txXfrm>
        <a:off x="7242252" y="1992107"/>
        <a:ext cx="2491535" cy="1458617"/>
      </dsp:txXfrm>
    </dsp:sp>
    <dsp:sp modelId="{CDA8A01D-4609-41FC-A7AF-814204BFAF17}">
      <dsp:nvSpPr>
        <dsp:cNvPr id="0" name=""/>
        <dsp:cNvSpPr/>
      </dsp:nvSpPr>
      <dsp:spPr>
        <a:xfrm>
          <a:off x="5354947" y="94586"/>
          <a:ext cx="2582295" cy="15493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Entrega</a:t>
          </a:r>
        </a:p>
      </dsp:txBody>
      <dsp:txXfrm>
        <a:off x="5400327" y="139966"/>
        <a:ext cx="2491535" cy="1458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73202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6627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61BA579E-BA0E-BC53-4A01-2FE1B320B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1BC9AF44-685E-AEE5-18EE-F1BA5AB371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41818647-F041-EC63-E70F-C17DCC88ED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5656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7339188B-CF00-CB3E-A86E-B20501490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9CA73323-E82C-55D2-A3C3-F324A827AA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C20BC4E5-654A-5A2F-1D34-EB39BC1F09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8733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5C867A26-7D54-0DD5-EEBB-9C63E3ADD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24449A5B-71E8-E041-3F9C-B92853C7AC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FD1B9C68-A1A3-7C4E-4681-9BF568D39A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936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FCF90B00-EE1C-5C9C-68D8-91C48664A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6859E408-7053-8250-F01E-A9CCE8DFC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522D73BD-9B1E-6B97-CD3A-40459E1CEA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7150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8E03FDB5-D47F-B045-77CD-FC6393487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7C6D6466-89CA-3514-5437-47A2193599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8AED5FC2-DB83-ECF8-B315-1134B6DE62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2578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44CBC98C-C053-7F9F-2DE1-4973CB6E1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8BC2F1E1-79D1-724A-9A39-27A1768D6D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DC83AB2B-5097-D2F5-B0D0-E7E92FEB90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4254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6DF125EC-7786-3F7B-6275-DF613AB6C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6D7F6CB9-FACA-860F-E5AB-FAD54AC7A1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1D9ADFBC-D981-B190-FBEF-183C1D8B1A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4865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9271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1028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8364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898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8971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9099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2376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3383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Python é uma linguagem </a:t>
            </a:r>
            <a:r>
              <a:rPr lang="pt-BR" b="1" dirty="0"/>
              <a:t>interpretada</a:t>
            </a:r>
            <a:r>
              <a:rPr lang="pt-BR" dirty="0"/>
              <a:t>, o que quer dizer que seu código é executado </a:t>
            </a:r>
            <a:r>
              <a:rPr lang="pt-BR" b="1" dirty="0"/>
              <a:t>linha por linha</a:t>
            </a:r>
            <a:r>
              <a:rPr lang="pt-BR" dirty="0"/>
              <a:t>, em tempo real, por um interpretador. Diferente das linguagens </a:t>
            </a:r>
            <a:r>
              <a:rPr lang="pt-BR" b="1" dirty="0"/>
              <a:t>compiladas</a:t>
            </a:r>
            <a:r>
              <a:rPr lang="pt-BR" dirty="0"/>
              <a:t> (como C e Java), que primeiro transformam todo o código em um programa binário antes de rodar.</a:t>
            </a:r>
          </a:p>
          <a:p>
            <a:endParaRPr lang="pt-BR" dirty="0"/>
          </a:p>
          <a:p>
            <a:r>
              <a:rPr lang="pt-BR" b="1" dirty="0"/>
              <a:t>Vantagens de ser interpretada:</a:t>
            </a:r>
            <a:br>
              <a:rPr lang="pt-BR" dirty="0"/>
            </a:br>
            <a:r>
              <a:rPr lang="pt-BR" dirty="0"/>
              <a:t>✅ </a:t>
            </a:r>
            <a:r>
              <a:rPr lang="pt-BR" b="1" dirty="0"/>
              <a:t>Mais flexível</a:t>
            </a:r>
            <a:r>
              <a:rPr lang="pt-BR" dirty="0"/>
              <a:t> → Você pode rodar e testar código rapidamente.</a:t>
            </a:r>
            <a:br>
              <a:rPr lang="pt-BR" dirty="0"/>
            </a:br>
            <a:r>
              <a:rPr lang="pt-BR" dirty="0"/>
              <a:t>✅ </a:t>
            </a:r>
            <a:r>
              <a:rPr lang="pt-BR" b="1" dirty="0"/>
              <a:t>Facilidade de depuração</a:t>
            </a:r>
            <a:r>
              <a:rPr lang="pt-BR" dirty="0"/>
              <a:t> → Se houver erro, ele aparece imediatamente.</a:t>
            </a:r>
            <a:br>
              <a:rPr lang="pt-BR" dirty="0"/>
            </a:br>
            <a:r>
              <a:rPr lang="pt-BR" dirty="0"/>
              <a:t>✅ </a:t>
            </a:r>
            <a:r>
              <a:rPr lang="pt-BR" b="1" dirty="0"/>
              <a:t>Portabilidade</a:t>
            </a:r>
            <a:r>
              <a:rPr lang="pt-BR" dirty="0"/>
              <a:t> → Pode ser executado em diferentes sistemas operacionais sem precisar de </a:t>
            </a:r>
            <a:r>
              <a:rPr lang="pt-BR" dirty="0" err="1"/>
              <a:t>recompilação</a:t>
            </a:r>
            <a:r>
              <a:rPr lang="pt-BR" dirty="0"/>
              <a:t>.</a:t>
            </a:r>
          </a:p>
          <a:p>
            <a:r>
              <a:rPr lang="pt-BR" dirty="0"/>
              <a:t>📌 </a:t>
            </a:r>
            <a:r>
              <a:rPr lang="pt-BR" b="1" dirty="0"/>
              <a:t>Desvantagem:</a:t>
            </a:r>
            <a:br>
              <a:rPr lang="pt-BR" dirty="0"/>
            </a:br>
            <a:r>
              <a:rPr lang="pt-BR" dirty="0"/>
              <a:t>❌ </a:t>
            </a:r>
            <a:r>
              <a:rPr lang="pt-BR" b="1" dirty="0"/>
              <a:t>Pode ser mais lenta que linguagens compiladas</a:t>
            </a:r>
            <a:r>
              <a:rPr lang="pt-BR" dirty="0"/>
              <a:t>, porque o código é traduzido conforme roda.</a:t>
            </a:r>
          </a:p>
          <a:p>
            <a:endParaRPr lang="pt-BR" dirty="0"/>
          </a:p>
          <a:p>
            <a:r>
              <a:rPr lang="pt-BR" b="1" dirty="0"/>
              <a:t>O que significa?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Python é uma linguagem </a:t>
            </a:r>
            <a:r>
              <a:rPr lang="pt-BR" b="1" dirty="0"/>
              <a:t>de alto nível</a:t>
            </a:r>
            <a:r>
              <a:rPr lang="pt-BR" dirty="0"/>
              <a:t>, o que quer dizer que seu código é </a:t>
            </a:r>
            <a:r>
              <a:rPr lang="pt-BR" b="1" dirty="0"/>
              <a:t>mais próximo da linguagem humana</a:t>
            </a:r>
            <a:r>
              <a:rPr lang="pt-BR" dirty="0"/>
              <a:t> e </a:t>
            </a:r>
            <a:r>
              <a:rPr lang="pt-BR" b="1" dirty="0"/>
              <a:t>menos detalhado em relação ao funcionamento do hardware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Isso facilita a </a:t>
            </a:r>
            <a:r>
              <a:rPr lang="pt-BR" b="1" dirty="0"/>
              <a:t>escrita, leitura e manutenção do código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Python é </a:t>
            </a:r>
            <a:r>
              <a:rPr lang="pt-BR" b="1" dirty="0"/>
              <a:t>versátil</a:t>
            </a:r>
            <a:r>
              <a:rPr lang="pt-BR" dirty="0"/>
              <a:t> e pode ser usado para </a:t>
            </a:r>
            <a:r>
              <a:rPr lang="pt-BR" b="1" dirty="0"/>
              <a:t>diversas finalidades</a:t>
            </a:r>
            <a:r>
              <a:rPr lang="pt-BR" dirty="0"/>
              <a:t>, ao contrário de linguagens especializadas em um único tipo de tarefa.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8799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Python é uma linguagem </a:t>
            </a:r>
            <a:r>
              <a:rPr lang="pt-BR" b="1" dirty="0"/>
              <a:t>interpretada</a:t>
            </a:r>
            <a:r>
              <a:rPr lang="pt-BR" dirty="0"/>
              <a:t>, o que quer dizer que seu código é executado </a:t>
            </a:r>
            <a:r>
              <a:rPr lang="pt-BR" b="1" dirty="0"/>
              <a:t>linha por linha</a:t>
            </a:r>
            <a:r>
              <a:rPr lang="pt-BR" dirty="0"/>
              <a:t>, em tempo real, por um interpretador. Diferente das linguagens </a:t>
            </a:r>
            <a:r>
              <a:rPr lang="pt-BR" b="1" dirty="0"/>
              <a:t>compiladas</a:t>
            </a:r>
            <a:r>
              <a:rPr lang="pt-BR" dirty="0"/>
              <a:t> (como C e Java), que primeiro transformam todo o código em um programa binário antes de rodar.</a:t>
            </a:r>
          </a:p>
          <a:p>
            <a:endParaRPr lang="pt-BR" dirty="0"/>
          </a:p>
          <a:p>
            <a:r>
              <a:rPr lang="pt-BR" b="1" dirty="0"/>
              <a:t>Vantagens de ser interpretada:</a:t>
            </a:r>
            <a:br>
              <a:rPr lang="pt-BR" dirty="0"/>
            </a:br>
            <a:r>
              <a:rPr lang="pt-BR" dirty="0"/>
              <a:t>✅ </a:t>
            </a:r>
            <a:r>
              <a:rPr lang="pt-BR" b="1" dirty="0"/>
              <a:t>Mais flexível</a:t>
            </a:r>
            <a:r>
              <a:rPr lang="pt-BR" dirty="0"/>
              <a:t> → Você pode rodar e testar código rapidamente.</a:t>
            </a:r>
            <a:br>
              <a:rPr lang="pt-BR" dirty="0"/>
            </a:br>
            <a:r>
              <a:rPr lang="pt-BR" dirty="0"/>
              <a:t>✅ </a:t>
            </a:r>
            <a:r>
              <a:rPr lang="pt-BR" b="1" dirty="0"/>
              <a:t>Facilidade de depuração</a:t>
            </a:r>
            <a:r>
              <a:rPr lang="pt-BR" dirty="0"/>
              <a:t> → Se houver erro, ele aparece imediatamente.</a:t>
            </a:r>
            <a:br>
              <a:rPr lang="pt-BR" dirty="0"/>
            </a:br>
            <a:r>
              <a:rPr lang="pt-BR" dirty="0"/>
              <a:t>✅ </a:t>
            </a:r>
            <a:r>
              <a:rPr lang="pt-BR" b="1" dirty="0"/>
              <a:t>Portabilidade</a:t>
            </a:r>
            <a:r>
              <a:rPr lang="pt-BR" dirty="0"/>
              <a:t> → Pode ser executado em diferentes sistemas operacionais sem precisar de </a:t>
            </a:r>
            <a:r>
              <a:rPr lang="pt-BR" dirty="0" err="1"/>
              <a:t>recompilação</a:t>
            </a:r>
            <a:r>
              <a:rPr lang="pt-BR" dirty="0"/>
              <a:t>.</a:t>
            </a:r>
          </a:p>
          <a:p>
            <a:r>
              <a:rPr lang="pt-BR" dirty="0"/>
              <a:t>📌 </a:t>
            </a:r>
            <a:r>
              <a:rPr lang="pt-BR" b="1" dirty="0"/>
              <a:t>Desvantagem:</a:t>
            </a:r>
            <a:br>
              <a:rPr lang="pt-BR" dirty="0"/>
            </a:br>
            <a:r>
              <a:rPr lang="pt-BR" dirty="0"/>
              <a:t>❌ </a:t>
            </a:r>
            <a:r>
              <a:rPr lang="pt-BR" b="1" dirty="0"/>
              <a:t>Pode ser mais lenta que linguagens compiladas</a:t>
            </a:r>
            <a:r>
              <a:rPr lang="pt-BR" dirty="0"/>
              <a:t>, porque o código é traduzido conforme roda.</a:t>
            </a:r>
          </a:p>
          <a:p>
            <a:endParaRPr lang="pt-BR" dirty="0"/>
          </a:p>
          <a:p>
            <a:r>
              <a:rPr lang="pt-BR" b="1" dirty="0"/>
              <a:t>O que significa?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Python é uma linguagem </a:t>
            </a:r>
            <a:r>
              <a:rPr lang="pt-BR" b="1" dirty="0"/>
              <a:t>de alto nível</a:t>
            </a:r>
            <a:r>
              <a:rPr lang="pt-BR" dirty="0"/>
              <a:t>, o que quer dizer que seu código é </a:t>
            </a:r>
            <a:r>
              <a:rPr lang="pt-BR" b="1" dirty="0"/>
              <a:t>mais próximo da linguagem humana</a:t>
            </a:r>
            <a:r>
              <a:rPr lang="pt-BR" dirty="0"/>
              <a:t> e </a:t>
            </a:r>
            <a:r>
              <a:rPr lang="pt-BR" b="1" dirty="0"/>
              <a:t>menos detalhado em relação ao funcionamento do hardware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Isso facilita a </a:t>
            </a:r>
            <a:r>
              <a:rPr lang="pt-BR" b="1" dirty="0"/>
              <a:t>escrita, leitura e manutenção do código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Python é </a:t>
            </a:r>
            <a:r>
              <a:rPr lang="pt-BR" b="1" dirty="0"/>
              <a:t>versátil</a:t>
            </a:r>
            <a:r>
              <a:rPr lang="pt-BR" dirty="0"/>
              <a:t> e pode ser usado para </a:t>
            </a:r>
            <a:r>
              <a:rPr lang="pt-BR" b="1" dirty="0"/>
              <a:t>diversas finalidades</a:t>
            </a:r>
            <a:r>
              <a:rPr lang="pt-BR" dirty="0"/>
              <a:t>, ao contrário de linguagens especializadas em um único tipo de tarefa.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2404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quarto gráfico é relativo ao google </a:t>
            </a:r>
            <a:r>
              <a:rPr lang="pt-BR" dirty="0" err="1"/>
              <a:t>trends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9413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4591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27441-CADF-C1D7-ADDD-3CB1ED2D3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FB9C28B-91C2-6F87-A58D-EF48113715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99FEE2D-1F2E-0AAB-7610-5E0D57A0A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94944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BE3A5-B779-7C49-754C-430A10E41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38401A0-2839-B48A-4DF7-B7799A68D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AED3292-B2D7-0E4D-F110-8407026AE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invés de toda vez você ir lá e por a fórmula do triângulo de Pitágoras ou calcular média</a:t>
            </a:r>
          </a:p>
          <a:p>
            <a:r>
              <a:rPr lang="pt-BR" dirty="0"/>
              <a:t>Você simplesmente “chama” a biblioteca ou o pacote e depois a função e ela faz por você</a:t>
            </a:r>
          </a:p>
          <a:p>
            <a:r>
              <a:rPr lang="pt-BR" dirty="0"/>
              <a:t>O pacote é quando </a:t>
            </a:r>
            <a:r>
              <a:rPr lang="pt-BR" dirty="0" err="1"/>
              <a:t>vc</a:t>
            </a:r>
            <a:r>
              <a:rPr lang="pt-BR" dirty="0"/>
              <a:t> precisa trabalhar com várias bibliotecas. Então eles fazem um “temático” e </a:t>
            </a:r>
            <a:r>
              <a:rPr lang="pt-BR" dirty="0" err="1"/>
              <a:t>vc</a:t>
            </a:r>
            <a:r>
              <a:rPr lang="pt-BR" dirty="0"/>
              <a:t> chama apenas uma vez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675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Falar que vou explicar o que é machine learning, o que é </a:t>
            </a:r>
            <a:r>
              <a:rPr lang="pt-BR" dirty="0" err="1"/>
              <a:t>deep</a:t>
            </a:r>
            <a:r>
              <a:rPr lang="pt-BR" dirty="0"/>
              <a:t> learning, </a:t>
            </a:r>
            <a:r>
              <a:rPr lang="pt-BR" dirty="0" err="1"/>
              <a:t>storytelling</a:t>
            </a:r>
            <a:r>
              <a:rPr lang="pt-BR" dirty="0"/>
              <a:t>, bi... É meio que uma apresentação do curso em si para perderem o medo e não ficarem boiando.</a:t>
            </a:r>
            <a:endParaRPr dirty="0"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54042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D1A4D-D7CA-5095-7C45-FB2C526E7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C3B0BFE-83ED-A1B0-C3BD-016A0C6B7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A8B37E2-8205-5463-4C56-9A87BE533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678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6CDDF-97D2-037F-75EA-B42027742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2C8BDA7-F48C-84B5-29CB-E3F962379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0C6B67C-12D1-3ACB-590F-8C1A05B92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13999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621A-B9F3-AAA9-2F09-5FE295094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79ABC01-5A02-7100-7F19-976168BFF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CD66995-9292-EE68-CAB7-724FAC352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49084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103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996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0325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Dados </a:t>
            </a:r>
            <a:r>
              <a:rPr lang="pt-BR" dirty="0" err="1"/>
              <a:t>semi</a:t>
            </a:r>
            <a:r>
              <a:rPr lang="pt-BR" dirty="0"/>
              <a:t> estruturados</a:t>
            </a:r>
          </a:p>
          <a:p>
            <a:pPr lvl="0"/>
            <a:r>
              <a:rPr lang="en-US" dirty="0" err="1"/>
              <a:t>Definição</a:t>
            </a:r>
            <a:r>
              <a:rPr lang="en-US" dirty="0"/>
              <a:t>: Dados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seguem</a:t>
            </a:r>
            <a:r>
              <a:rPr lang="en-US" dirty="0"/>
              <a:t> um </a:t>
            </a:r>
            <a:r>
              <a:rPr lang="en-US" dirty="0" err="1"/>
              <a:t>esquema</a:t>
            </a:r>
            <a:r>
              <a:rPr lang="en-US" dirty="0"/>
              <a:t> </a:t>
            </a:r>
            <a:r>
              <a:rPr lang="en-US" dirty="0" err="1"/>
              <a:t>rígido</a:t>
            </a:r>
            <a:r>
              <a:rPr lang="en-US" dirty="0"/>
              <a:t>, mas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possuem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organização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tags que </a:t>
            </a:r>
            <a:r>
              <a:rPr lang="en-US" dirty="0" err="1"/>
              <a:t>facilitam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análise</a:t>
            </a:r>
            <a:endParaRPr lang="en-US" dirty="0"/>
          </a:p>
          <a:p>
            <a:pPr lvl="0"/>
            <a:r>
              <a:rPr lang="en-US" dirty="0" err="1"/>
              <a:t>Exemplos</a:t>
            </a:r>
            <a:r>
              <a:rPr lang="en-US" dirty="0"/>
              <a:t>: JSON, XML, logs de </a:t>
            </a:r>
            <a:r>
              <a:rPr lang="en-US" dirty="0" err="1"/>
              <a:t>servidores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7702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131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7A0B2FF2-D08C-E36E-7EA8-8FDA6BA28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CF8CF1D0-A26B-2828-A52D-1CE23F3465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EC1F743B-1608-9BDC-9FB2-D5E88C5B36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058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757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280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7266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819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679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477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5799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98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7420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581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440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/cpython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11030100" y="2274075"/>
            <a:ext cx="97839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865490" y="1358924"/>
            <a:ext cx="11008658" cy="297180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000" dirty="0">
                <a:solidFill>
                  <a:schemeClr val="bg1">
                    <a:lumMod val="95000"/>
                  </a:schemeClr>
                </a:solidFill>
              </a:rPr>
              <a:t>FUNDAMENTOS DA CIÊNCIA DE DADOS NO SETOR PÚBLICO</a:t>
            </a:r>
          </a:p>
          <a:p>
            <a:pPr algn="ctr"/>
            <a:endParaRPr lang="pt-BR" sz="40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pt-BR" sz="3600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2516721" y="3415575"/>
            <a:ext cx="7405782" cy="19473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pt-BR" sz="24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pt-BR" sz="24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pt-BR" sz="2400" b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pt-BR" sz="2400" b="1" dirty="0">
                <a:solidFill>
                  <a:schemeClr val="bg1">
                    <a:lumMod val="95000"/>
                  </a:schemeClr>
                </a:solidFill>
              </a:rPr>
              <a:t>Prof. Dr. Claudiomar Matias Rolim Filho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A2FE9F11-45CD-8B64-B7DC-FEA2F0F69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85237164-0E14-1A85-4958-6B92D49C5B5A}"/>
              </a:ext>
            </a:extLst>
          </p:cNvPr>
          <p:cNvSpPr txBox="1"/>
          <p:nvPr/>
        </p:nvSpPr>
        <p:spPr>
          <a:xfrm>
            <a:off x="11030100" y="2274075"/>
            <a:ext cx="97839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4705ACA-EAA8-F941-4C44-E2061EA1C375}"/>
              </a:ext>
            </a:extLst>
          </p:cNvPr>
          <p:cNvSpPr txBox="1">
            <a:spLocks/>
          </p:cNvSpPr>
          <p:nvPr/>
        </p:nvSpPr>
        <p:spPr>
          <a:xfrm>
            <a:off x="3616039" y="23212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902FC59-5336-C550-0C40-3EB6FFBE18B0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CC4CB8B-C06B-C0C8-7285-0452A3A455A3}"/>
              </a:ext>
            </a:extLst>
          </p:cNvPr>
          <p:cNvSpPr txBox="1">
            <a:spLocks/>
          </p:cNvSpPr>
          <p:nvPr/>
        </p:nvSpPr>
        <p:spPr>
          <a:xfrm>
            <a:off x="732231" y="986727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Setores onde um cientista de dados fluente em Python pode atuar: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bg1"/>
              </a:buClr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2. Finanças: Análise de Risco e Previsão de Mercado</a:t>
            </a:r>
          </a:p>
        </p:txBody>
      </p:sp>
      <p:pic>
        <p:nvPicPr>
          <p:cNvPr id="6146" name="Picture 2" descr="O Cientista de Dados no Mercado Financeiro — Ciência e Dados">
            <a:extLst>
              <a:ext uri="{FF2B5EF4-FFF2-40B4-BE49-F238E27FC236}">
                <a16:creationId xmlns:a16="http://schemas.microsoft.com/office/drawing/2014/main" id="{67299DEA-884B-86DE-8C20-CF6FCB383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16" y="2006665"/>
            <a:ext cx="8236021" cy="420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36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9614C9E9-1D6C-BCDC-7AD8-915CD0744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1C23905F-3666-6156-839F-56D0D0B2E844}"/>
              </a:ext>
            </a:extLst>
          </p:cNvPr>
          <p:cNvSpPr txBox="1"/>
          <p:nvPr/>
        </p:nvSpPr>
        <p:spPr>
          <a:xfrm>
            <a:off x="11030100" y="2274075"/>
            <a:ext cx="97839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4765BF7-6E23-683F-BCFC-429B802BBBC5}"/>
              </a:ext>
            </a:extLst>
          </p:cNvPr>
          <p:cNvSpPr txBox="1">
            <a:spLocks/>
          </p:cNvSpPr>
          <p:nvPr/>
        </p:nvSpPr>
        <p:spPr>
          <a:xfrm>
            <a:off x="3616039" y="23212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C52B30A-E21B-68B4-1DFF-7A0BAB30B196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5177502-E0BC-C86F-E8A7-47FA0E022AE5}"/>
              </a:ext>
            </a:extLst>
          </p:cNvPr>
          <p:cNvSpPr txBox="1">
            <a:spLocks/>
          </p:cNvSpPr>
          <p:nvPr/>
        </p:nvSpPr>
        <p:spPr>
          <a:xfrm>
            <a:off x="732231" y="986727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Setores onde um cientista de dados fluente em Python pode atuar: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bg1"/>
              </a:buClr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3. Indústria: Automação e Otimização de Processos</a:t>
            </a:r>
          </a:p>
          <a:p>
            <a:pPr>
              <a:buClr>
                <a:schemeClr val="bg1"/>
              </a:buClr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170" name="Picture 2" descr="Data Science: 4 tendências para o futuro próximo">
            <a:extLst>
              <a:ext uri="{FF2B5EF4-FFF2-40B4-BE49-F238E27FC236}">
                <a16:creationId xmlns:a16="http://schemas.microsoft.com/office/drawing/2014/main" id="{99B5960D-B115-289F-1045-26986A03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094" y="2148604"/>
            <a:ext cx="7932367" cy="406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30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FD778F50-EBDA-AAC2-4E53-4415E2339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720BCD5D-2069-1E7F-F837-CCFA20A34A31}"/>
              </a:ext>
            </a:extLst>
          </p:cNvPr>
          <p:cNvSpPr txBox="1"/>
          <p:nvPr/>
        </p:nvSpPr>
        <p:spPr>
          <a:xfrm>
            <a:off x="11030100" y="2274075"/>
            <a:ext cx="97839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2BC53DA-CA34-B13A-F96B-94F965060821}"/>
              </a:ext>
            </a:extLst>
          </p:cNvPr>
          <p:cNvSpPr txBox="1">
            <a:spLocks/>
          </p:cNvSpPr>
          <p:nvPr/>
        </p:nvSpPr>
        <p:spPr>
          <a:xfrm>
            <a:off x="3616039" y="23212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04CB9C7-797D-A208-B285-099D02168B2E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7C5842C-3A2F-3DA5-DD05-C175E5E34FC2}"/>
              </a:ext>
            </a:extLst>
          </p:cNvPr>
          <p:cNvSpPr txBox="1">
            <a:spLocks/>
          </p:cNvSpPr>
          <p:nvPr/>
        </p:nvSpPr>
        <p:spPr>
          <a:xfrm>
            <a:off x="732231" y="986727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Setores onde um cientista de dados fluente em Python pode atuar: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bg1"/>
              </a:buClr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4. Marketing: Segmentação de Clientes e Análise de Comportamento</a:t>
            </a:r>
          </a:p>
        </p:txBody>
      </p:sp>
      <p:pic>
        <p:nvPicPr>
          <p:cNvPr id="8194" name="Picture 2" descr="Segmentação de clientes: o que é como executar em seu negócio?">
            <a:extLst>
              <a:ext uri="{FF2B5EF4-FFF2-40B4-BE49-F238E27FC236}">
                <a16:creationId xmlns:a16="http://schemas.microsoft.com/office/drawing/2014/main" id="{9C0C8700-D586-C6ED-2D57-659316824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24" y="1975715"/>
            <a:ext cx="8928264" cy="410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41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60A412E4-1F8C-7E1A-38ED-A7C24A280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A0839460-A235-0B1B-A2CF-838E324F537F}"/>
              </a:ext>
            </a:extLst>
          </p:cNvPr>
          <p:cNvSpPr txBox="1"/>
          <p:nvPr/>
        </p:nvSpPr>
        <p:spPr>
          <a:xfrm>
            <a:off x="11030100" y="2274075"/>
            <a:ext cx="97839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458316A-D58D-1272-25FD-0EFAA9FFFFD6}"/>
              </a:ext>
            </a:extLst>
          </p:cNvPr>
          <p:cNvSpPr txBox="1">
            <a:spLocks/>
          </p:cNvSpPr>
          <p:nvPr/>
        </p:nvSpPr>
        <p:spPr>
          <a:xfrm>
            <a:off x="3616039" y="23212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9F4C6FD-0672-D121-B36C-1E4903F27C6B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C31FE0C-22D7-2929-F36D-F909F9DEF0D0}"/>
              </a:ext>
            </a:extLst>
          </p:cNvPr>
          <p:cNvSpPr txBox="1">
            <a:spLocks/>
          </p:cNvSpPr>
          <p:nvPr/>
        </p:nvSpPr>
        <p:spPr>
          <a:xfrm>
            <a:off x="732231" y="986727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Setores onde um cientista de dados fluente em Python pode atuar: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bg1"/>
              </a:buClr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5. Tecnologia: Desenvolvimento de Modelos de Machine Learning e IA</a:t>
            </a:r>
          </a:p>
          <a:p>
            <a:pPr>
              <a:buClr>
                <a:schemeClr val="bg1"/>
              </a:buClr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218" name="Picture 2" descr="Conceitos Fundamentais de Machine Learning – Parte 2 - Data Science Academy">
            <a:extLst>
              <a:ext uri="{FF2B5EF4-FFF2-40B4-BE49-F238E27FC236}">
                <a16:creationId xmlns:a16="http://schemas.microsoft.com/office/drawing/2014/main" id="{510214EB-9EBC-13AA-16AC-C2698136C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17" y="2048452"/>
            <a:ext cx="6917717" cy="445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99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CE314503-24AC-29CF-76F0-5C44DE6E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38C66BAD-7A91-9BDB-800F-F0F41ACCB5DF}"/>
              </a:ext>
            </a:extLst>
          </p:cNvPr>
          <p:cNvSpPr txBox="1"/>
          <p:nvPr/>
        </p:nvSpPr>
        <p:spPr>
          <a:xfrm>
            <a:off x="11030100" y="2274075"/>
            <a:ext cx="97839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9E4ECEA-B744-A782-0895-9514BA6840A4}"/>
              </a:ext>
            </a:extLst>
          </p:cNvPr>
          <p:cNvSpPr txBox="1">
            <a:spLocks/>
          </p:cNvSpPr>
          <p:nvPr/>
        </p:nvSpPr>
        <p:spPr>
          <a:xfrm>
            <a:off x="3616039" y="23212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467F7F0-DE67-D764-71C7-5865F295C3D0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9FBB0C4-0825-8EAD-A2E0-685D2BF97C66}"/>
              </a:ext>
            </a:extLst>
          </p:cNvPr>
          <p:cNvSpPr txBox="1">
            <a:spLocks/>
          </p:cNvSpPr>
          <p:nvPr/>
        </p:nvSpPr>
        <p:spPr>
          <a:xfrm>
            <a:off x="732231" y="986727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Setores onde um cientista de dados fluente em Python pode atuar: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bg1"/>
              </a:buClr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6. Segurança: Detecção de Fraudes e Cibersegurança</a:t>
            </a:r>
          </a:p>
        </p:txBody>
      </p:sp>
      <p:pic>
        <p:nvPicPr>
          <p:cNvPr id="10242" name="Picture 2" descr="Detecção de Fraudes no Crédito: o impacto do Machine Learning">
            <a:extLst>
              <a:ext uri="{FF2B5EF4-FFF2-40B4-BE49-F238E27FC236}">
                <a16:creationId xmlns:a16="http://schemas.microsoft.com/office/drawing/2014/main" id="{30C83B07-F370-FFED-0FA6-28CA84AC2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12240"/>
            <a:ext cx="8903616" cy="451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9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21FD7F29-1111-7955-35F8-853B34999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12A5ADCB-06B2-AE37-B6E6-1B670D29A184}"/>
              </a:ext>
            </a:extLst>
          </p:cNvPr>
          <p:cNvSpPr txBox="1"/>
          <p:nvPr/>
        </p:nvSpPr>
        <p:spPr>
          <a:xfrm>
            <a:off x="11030100" y="2274075"/>
            <a:ext cx="97839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3B8A588-443E-0533-2FC9-69C59EF07C28}"/>
              </a:ext>
            </a:extLst>
          </p:cNvPr>
          <p:cNvSpPr txBox="1">
            <a:spLocks/>
          </p:cNvSpPr>
          <p:nvPr/>
        </p:nvSpPr>
        <p:spPr>
          <a:xfrm>
            <a:off x="3616039" y="23212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88DA51E-CD91-F1DD-5430-7AA3884DB4F6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2FD5148-253E-F032-E8B5-0DB09CAAF65A}"/>
              </a:ext>
            </a:extLst>
          </p:cNvPr>
          <p:cNvSpPr txBox="1">
            <a:spLocks/>
          </p:cNvSpPr>
          <p:nvPr/>
        </p:nvSpPr>
        <p:spPr>
          <a:xfrm>
            <a:off x="732231" y="986727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Setores onde um cientista de dados fluente em Python pode atuar: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bg1"/>
              </a:buClr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7. Setor Público: Análise e avaliação de Políticas Públicas e Gestão Governamental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266" name="Picture 2" descr="Análise de dados no setor público: qual a importância?">
            <a:extLst>
              <a:ext uri="{FF2B5EF4-FFF2-40B4-BE49-F238E27FC236}">
                <a16:creationId xmlns:a16="http://schemas.microsoft.com/office/drawing/2014/main" id="{BF7AC966-7ED1-CAEB-3439-9C4BF5254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696" y="2146362"/>
            <a:ext cx="8471691" cy="391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4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24F675A8-6BDF-7E4D-5BBE-E790AE08A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24752293-FD70-9FF7-DD4D-270C09D5528B}"/>
              </a:ext>
            </a:extLst>
          </p:cNvPr>
          <p:cNvSpPr txBox="1"/>
          <p:nvPr/>
        </p:nvSpPr>
        <p:spPr>
          <a:xfrm>
            <a:off x="11030100" y="2274075"/>
            <a:ext cx="97839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7325508-EBF1-3C86-EA24-17AE4F076176}"/>
              </a:ext>
            </a:extLst>
          </p:cNvPr>
          <p:cNvSpPr txBox="1">
            <a:spLocks/>
          </p:cNvSpPr>
          <p:nvPr/>
        </p:nvSpPr>
        <p:spPr>
          <a:xfrm>
            <a:off x="3616039" y="23212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D1FF13D-6C16-58F6-C2E8-B2471D47A1D6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099EB76-E761-426A-F562-153353C3E852}"/>
              </a:ext>
            </a:extLst>
          </p:cNvPr>
          <p:cNvSpPr txBox="1">
            <a:spLocks/>
          </p:cNvSpPr>
          <p:nvPr/>
        </p:nvSpPr>
        <p:spPr>
          <a:xfrm>
            <a:off x="1137583" y="127911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Dado: matéria prima da informação.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Informação: informação são dados tratados. O resultado do processamento de dados são informações. As informações tem significado e contribuem para a tomada de decisão.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Conhecimento: é um conjunto de informações processadas gerando um significado e aplicação. As decisões, escolhas e atitudes do ser humano e empresas são influenciadas pelo conhecimento adquirido.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Dado: Temperatura Máxima e Mínima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Informação: Temperatura média em determinado período do ano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Conhecimento: Temperatura prevista de uma região para uso na agricultura</a:t>
            </a:r>
          </a:p>
        </p:txBody>
      </p:sp>
      <p:pic>
        <p:nvPicPr>
          <p:cNvPr id="14338" name="Picture 2" descr="The world's most valuable resource is no longer oil, but data">
            <a:extLst>
              <a:ext uri="{FF2B5EF4-FFF2-40B4-BE49-F238E27FC236}">
                <a16:creationId xmlns:a16="http://schemas.microsoft.com/office/drawing/2014/main" id="{C6A86199-D77C-BA78-257C-352F45B4D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099" y="490377"/>
            <a:ext cx="4795842" cy="630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What do all the above firms have in common? | by Sharmaine Social | Medium">
            <a:extLst>
              <a:ext uri="{FF2B5EF4-FFF2-40B4-BE49-F238E27FC236}">
                <a16:creationId xmlns:a16="http://schemas.microsoft.com/office/drawing/2014/main" id="{93878C51-5082-5636-E097-C78BD77F0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4" y="232121"/>
            <a:ext cx="11054417" cy="621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79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3616039" y="23212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FED13C1D-D1C0-2D2D-8C3A-E0F32BA23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21375"/>
              </p:ext>
            </p:extLst>
          </p:nvPr>
        </p:nvGraphicFramePr>
        <p:xfrm>
          <a:off x="2032000" y="98588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763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11030100" y="2274075"/>
            <a:ext cx="97839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750358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211" y="0"/>
            <a:ext cx="9627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3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970" y="477349"/>
            <a:ext cx="10596929" cy="5510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4930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11030100" y="2274075"/>
            <a:ext cx="97839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750358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 err="1">
                <a:solidFill>
                  <a:schemeClr val="bg1">
                    <a:lumMod val="95000"/>
                  </a:schemeClr>
                </a:solidFill>
              </a:rPr>
              <a:t>Minicurrículo</a:t>
            </a:r>
            <a:endParaRPr lang="pt-BR" sz="2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137583" y="127911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Graduação em Relações Internacionais na Universidade de Brasília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Mestre em Economia pela Universidade de Brasília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Doutor em Políticas Públicas pela Escola Nacional de Administração Pública - ENAP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EPPGG do Ministério da Gestão e Inovação e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Cientista de Dados por onde eu passo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Ex-Professor e Ex-Coordenador da Graduação de Administração Pública do IDP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Professor e Coordenador do </a:t>
            </a:r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MBA em Inteligência Artificial e Ciência de Dados 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do IDP</a:t>
            </a:r>
            <a:endParaRPr lang="pt-BR" sz="2000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7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84EBD2-080A-B14B-E8EF-C638C669D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AB8BB4C-058C-5131-8CF4-579C5DA94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43" y="1099812"/>
            <a:ext cx="5106113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11030100" y="2274075"/>
            <a:ext cx="97839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3801234" y="196055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4264827350"/>
              </p:ext>
            </p:extLst>
          </p:nvPr>
        </p:nvGraphicFramePr>
        <p:xfrm>
          <a:off x="1270451" y="780830"/>
          <a:ext cx="10073410" cy="5431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9413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025AC04-B359-40E5-A73F-F56D87321D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8025AC04-B359-40E5-A73F-F56D87321D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6B7A3C-A6F2-42DF-947F-5E45A2FDD8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136B7A3C-A6F2-42DF-947F-5E45A2FDD8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13DDF7F-520D-427B-B7EE-C9F880EC9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713DDF7F-520D-427B-B7EE-C9F880EC9A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AA3A47C-1DF4-49A7-BB88-7EF29F1D1F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4AA3A47C-1DF4-49A7-BB88-7EF29F1D1F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6E6E532-AACE-4F2D-B2E7-A7F55BD6F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B6E6E532-AACE-4F2D-B2E7-A7F55BD6F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6CE04E-20E5-435B-A290-52E4DEB17F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0A6CE04E-20E5-435B-A290-52E4DEB17F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26495EB-6591-435B-A820-D1E02E790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E26495EB-6591-435B-A820-D1E02E7908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606D806-472D-464A-814E-11D738AAE0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A606D806-472D-464A-814E-11D738AAE0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39DBC20-0DA5-4205-8C1B-CD46903D02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A39DBC20-0DA5-4205-8C1B-CD46903D02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9B9E58F-E275-47A2-95CA-01D2FADC43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graphicEl>
                                              <a:dgm id="{79B9E58F-E275-47A2-95CA-01D2FADC43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56EE30-56D7-46E4-8E5A-8F4309B44A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C156EE30-56D7-46E4-8E5A-8F4309B44A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6622A00-6252-4C5A-95E4-F302893266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36622A00-6252-4C5A-95E4-F302893266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A8A01D-4609-41FC-A7AF-814204BFAF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CDA8A01D-4609-41FC-A7AF-814204BFAF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11030100" y="2274075"/>
            <a:ext cx="97839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009578" y="2356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6" descr="R (linguagem de programação) – Wikipédia, a enciclopédia liv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66" y="1396924"/>
            <a:ext cx="5035910" cy="43085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8" descr="PET-Elétrica UFF -Introdução ao Python |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26" y="1396924"/>
            <a:ext cx="4308503" cy="430850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89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cel 🙄: ProgrammerHum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16" y="228600"/>
            <a:ext cx="8325659" cy="598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 e os Carr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016" y="1257300"/>
            <a:ext cx="91440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45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11030100" y="2274075"/>
            <a:ext cx="97839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3930622" y="23212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3BB37E9-9768-E24A-1C36-776C16ACB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24" y="626250"/>
            <a:ext cx="7773485" cy="577295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1032BDE-2E21-1DC0-0DD0-53D99434A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944" y="-13425"/>
            <a:ext cx="5470311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20B1F10-01CE-300A-40B2-92E5EA604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420" y="232121"/>
            <a:ext cx="9781048" cy="631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5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A9A32-85D5-6DAC-7B4A-303924DE4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57ED822-E0BE-1422-D99D-20AD1354B1B7}"/>
              </a:ext>
            </a:extLst>
          </p:cNvPr>
          <p:cNvSpPr/>
          <p:nvPr/>
        </p:nvSpPr>
        <p:spPr>
          <a:xfrm>
            <a:off x="1219200" y="968413"/>
            <a:ext cx="104447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Após obter uma boa fonte de dados, e carregá-los para poder trabalhá-los no Python, você certamente precisará realizar algumas limpezas e manipulações para que os dados estejam no ponto ideal para as fases finais de uma análise: execução de modelos econométricos, visualizações de dados, tabelas agregadas, relatórios etc.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 realidade é que, na prática, os dados nunca estarão do jeito que você de fato precisa. Portanto, é fundamental dominar técnicas de manipulação de dados.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Entendamos a manipulação de dados como o ato de transformar, reestruturar, limpar, agregar e juntar os dados. 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0AA1752-24C1-5044-4991-E34D6CCF61C2}"/>
              </a:ext>
            </a:extLst>
          </p:cNvPr>
          <p:cNvSpPr txBox="1">
            <a:spLocks/>
          </p:cNvSpPr>
          <p:nvPr/>
        </p:nvSpPr>
        <p:spPr>
          <a:xfrm>
            <a:off x="3523442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C2A71BF-8727-542E-9672-284356676676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318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19200" y="968413"/>
            <a:ext cx="104447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 maior parte do tempo de um Cientista de Dados é gasta no processo de limpeza, transformação e organização dos dados, ou seja, na manipulação.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 realidade é que, na prática, os dados nunca estarão do jeito que você de fato precisa. Portanto, é fundamental dominar técnicas de manipulação de dados.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Entendamos a manipulação de dados como o ato de transformar, reestruturar, limpar, agregar e juntar os dados.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Analisar grandes conjuntos de dados, agrupá-los, aplicar modelos estatísticos, importar/exportar os dados para bancos de dados relacionais, tudo isso pode ser feito com Python ou 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3523442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8" name="Retângulo 7"/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4C3EE3-1238-20CE-BB7C-90528E4E1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02" y="0"/>
            <a:ext cx="8980296" cy="685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D4FC4F8-387F-1A94-D34A-6837E8112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295" y="1330390"/>
            <a:ext cx="8589621" cy="490835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6657505-B3B2-EB42-72EB-172A817BA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903" y="675139"/>
            <a:ext cx="11431595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50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11030100" y="2274075"/>
            <a:ext cx="97839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3337444" y="35347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Conceituação de Ciência de Dados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137584" y="1279114"/>
            <a:ext cx="10332928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bg1"/>
              </a:buClr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É um campo interdisciplinar que: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usa métodos científicos, processos, algoritmos e sistemas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para extrair conhecimento e insights de dados estruturados e não estruturados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e aplicar conhecimento e insights acionáveis de dados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em uma ampla gama de domínios de aplicação.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Big Data: um conjunto de ferramentas de tecnologia da informação (TI) que permitem a coleta, análise, processamento e armazenamento de dados estruturados e não estruturados em tempo real.</a:t>
            </a:r>
          </a:p>
        </p:txBody>
      </p:sp>
    </p:spTree>
    <p:extLst>
      <p:ext uri="{BB962C8B-B14F-4D97-AF65-F5344CB8AC3E}">
        <p14:creationId xmlns:p14="http://schemas.microsoft.com/office/powerpoint/2010/main" val="178101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11030100" y="2274075"/>
            <a:ext cx="97839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3638369" y="23212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191" y="507066"/>
            <a:ext cx="757237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1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O Que Acontece Dentro do Motor do Carro? - Blog Canal da Peç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4" y="887588"/>
            <a:ext cx="7896225" cy="57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48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11030100" y="2274075"/>
            <a:ext cx="97839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310520" y="23212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Conteúdo do Curso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137583" y="127911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Introdução a Machine Learning e a conceitos que serão abordados no decorrer do MBA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Conceitos básicos de Estatística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Manipulação de Dados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bg1"/>
              </a:buClr>
            </a:pPr>
            <a:endParaRPr lang="pt-BR" sz="2000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92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Morfeu Vídeos TV: Mãe dirigindo carro turbinado em alta velocidad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49" y="773310"/>
            <a:ext cx="10614025" cy="597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20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3 Biggest Consequences of a Messy Kitchen - PetalSweet Clea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93" y="910244"/>
            <a:ext cx="8543463" cy="570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53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ozinhando como um chef | 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783558"/>
            <a:ext cx="4762500" cy="590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50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19200" y="968413"/>
            <a:ext cx="104447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Foi criado no ano de 1989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O objetivo era criar uma forma de comunicação o qual fosse possível minimizar ao máximo as estruturas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O projeto de desenvolvimento do Python foi Open </a:t>
            </a:r>
            <a:r>
              <a:rPr lang="pt-BR" sz="2400" dirty="0" err="1">
                <a:solidFill>
                  <a:schemeClr val="bg1"/>
                </a:solidFill>
              </a:rPr>
              <a:t>Source</a:t>
            </a:r>
            <a:r>
              <a:rPr lang="pt-BR" sz="2400" dirty="0">
                <a:solidFill>
                  <a:schemeClr val="bg1"/>
                </a:solidFill>
              </a:rPr>
              <a:t> e sua primeira versão foi disponibilizada no ano de 1991. Até hoje a comunidade de desenvolvedores vem ganhando adeptos do mundo todo.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Muitas grandes empresas do ramo tecnológico fazem investimentos expressivos no desenvolvimento de melhorias e novas bibliotecas e frameworks com Python.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541060" y="151754"/>
            <a:ext cx="11985810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De onde surgiu o Python?</a:t>
            </a:r>
          </a:p>
        </p:txBody>
      </p:sp>
      <p:sp>
        <p:nvSpPr>
          <p:cNvPr id="7" name="Retângulo 6"/>
          <p:cNvSpPr/>
          <p:nvPr/>
        </p:nvSpPr>
        <p:spPr>
          <a:xfrm>
            <a:off x="8295861" y="627322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63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onty Python em Busca do Cálice Sagrado | Netfl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06" y="473819"/>
            <a:ext cx="10456022" cy="58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3541060" y="151754"/>
            <a:ext cx="11985810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De onde surgiu o Python?</a:t>
            </a:r>
          </a:p>
        </p:txBody>
      </p:sp>
      <p:sp>
        <p:nvSpPr>
          <p:cNvPr id="7" name="Retângulo 6"/>
          <p:cNvSpPr/>
          <p:nvPr/>
        </p:nvSpPr>
        <p:spPr>
          <a:xfrm>
            <a:off x="8295861" y="627322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30" name="Picture 6" descr="The Holy Hand Grenade - Monty pitão, pitão, python and The Holy Grail Image  (590945) - fanp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35" y="606076"/>
            <a:ext cx="7910046" cy="444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am | Monty Python Wiki | Fand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71" y="159142"/>
            <a:ext cx="8736291" cy="654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53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19200" y="968413"/>
            <a:ext cx="1044471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Python é uma linguagem de programação interpretada, de alto nível e de propósito geral.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Seu criador, Guido van </a:t>
            </a:r>
            <a:r>
              <a:rPr lang="pt-BR" sz="2000" dirty="0" err="1">
                <a:solidFill>
                  <a:schemeClr val="bg1"/>
                </a:solidFill>
              </a:rPr>
              <a:t>Rossum</a:t>
            </a:r>
            <a:r>
              <a:rPr lang="pt-BR" sz="2000" dirty="0">
                <a:solidFill>
                  <a:schemeClr val="bg1"/>
                </a:solidFill>
              </a:rPr>
              <a:t>, enfatizou legibilidade de código e sua abordagem de orientação a objetos permite que projetos de diversos tamanhos sejam desenvolvidos usando código simples, lógico e fácil de entender, devido a sua sintaxe clara.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A filosofia central da linguagem foi resumida no documento The Zen </a:t>
            </a:r>
            <a:r>
              <a:rPr lang="pt-BR" sz="2000" dirty="0" err="1">
                <a:solidFill>
                  <a:schemeClr val="bg1"/>
                </a:solidFill>
              </a:rPr>
              <a:t>of</a:t>
            </a:r>
            <a:r>
              <a:rPr lang="pt-BR" sz="2000" dirty="0">
                <a:solidFill>
                  <a:schemeClr val="bg1"/>
                </a:solidFill>
              </a:rPr>
              <a:t> Python (PEP 20), que inclui frases como: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Belo é melhor do que feio.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Explícito é melhor do que implícito.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Simples é melhor do que complexo.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Complexo é melhor do que complicado.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Legibilidade conta.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Se a implementação é difícil de explicar, é uma má ideia.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Se a implementação é fácil de explicar, deve ser uma boa ideia.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541060" y="151754"/>
            <a:ext cx="11985810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O que é o Python</a:t>
            </a:r>
          </a:p>
        </p:txBody>
      </p:sp>
      <p:sp>
        <p:nvSpPr>
          <p:cNvPr id="7" name="Retângulo 6"/>
          <p:cNvSpPr/>
          <p:nvPr/>
        </p:nvSpPr>
        <p:spPr>
          <a:xfrm>
            <a:off x="8295861" y="627322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44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19200" y="968413"/>
            <a:ext cx="104447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Python é visualmente mais “limpa” do que outras linguagens, além de ser mais intuitiva, pois frequentemente usa palavras da língua inglesa onde outras linguagens usariam pontuações.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Essa abordagem de desenvolvimento inspirou a criação do neologismo “</a:t>
            </a:r>
            <a:r>
              <a:rPr lang="pt-BR" sz="2400" dirty="0" err="1">
                <a:solidFill>
                  <a:schemeClr val="bg1"/>
                </a:solidFill>
              </a:rPr>
              <a:t>pythonico</a:t>
            </a:r>
            <a:r>
              <a:rPr lang="pt-BR" sz="2400" dirty="0">
                <a:solidFill>
                  <a:schemeClr val="bg1"/>
                </a:solidFill>
              </a:rPr>
              <a:t>”, que quer dizer que o código é natural e está de acordo com a filosofia minimalista e de ênfase na legibilidade.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Por outro lado, códigos difíceis de entender ou ler são chamados de não-</a:t>
            </a:r>
            <a:r>
              <a:rPr lang="pt-BR" sz="2400" dirty="0" err="1">
                <a:solidFill>
                  <a:schemeClr val="bg1"/>
                </a:solidFill>
              </a:rPr>
              <a:t>pythonicos</a:t>
            </a:r>
            <a:r>
              <a:rPr lang="pt-BR" sz="2400" dirty="0">
                <a:solidFill>
                  <a:schemeClr val="bg1"/>
                </a:solidFill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Usuários e admiradores de Python, sobretudo aqueles considerados mais experientes costumam ser chamados de </a:t>
            </a:r>
            <a:r>
              <a:rPr lang="pt-BR" sz="2400" dirty="0" err="1">
                <a:solidFill>
                  <a:schemeClr val="bg1"/>
                </a:solidFill>
              </a:rPr>
              <a:t>Pythonistas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541060" y="151754"/>
            <a:ext cx="11985810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O que é o Python</a:t>
            </a:r>
          </a:p>
        </p:txBody>
      </p:sp>
      <p:sp>
        <p:nvSpPr>
          <p:cNvPr id="7" name="Retângulo 6"/>
          <p:cNvSpPr/>
          <p:nvPr/>
        </p:nvSpPr>
        <p:spPr>
          <a:xfrm>
            <a:off x="8295861" y="627322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20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19200" y="968413"/>
            <a:ext cx="104447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Softwares limpos e claros;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Produtividade elevada;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Curva de aprendizagem pequena (fácil de aprender e usar);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Grandes empresas utilizando e investindo em melhorias;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Uma das melhores linguagens para trabalhar com inteligência artificial (</a:t>
            </a:r>
            <a:r>
              <a:rPr lang="pt-BR" sz="2400" dirty="0" err="1">
                <a:solidFill>
                  <a:schemeClr val="bg1"/>
                </a:solidFill>
              </a:rPr>
              <a:t>machine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learning</a:t>
            </a:r>
            <a:r>
              <a:rPr lang="pt-BR" sz="2400" dirty="0">
                <a:solidFill>
                  <a:schemeClr val="bg1"/>
                </a:solidFill>
              </a:rPr>
              <a:t> e </a:t>
            </a:r>
            <a:r>
              <a:rPr lang="pt-BR" sz="2400" dirty="0" err="1">
                <a:solidFill>
                  <a:schemeClr val="bg1"/>
                </a:solidFill>
              </a:rPr>
              <a:t>deep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learning</a:t>
            </a:r>
            <a:r>
              <a:rPr lang="pt-BR" sz="2400" dirty="0">
                <a:solidFill>
                  <a:schemeClr val="bg1"/>
                </a:solidFill>
              </a:rPr>
              <a:t>);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Ampla variedade de uso (games, imagens, robótica, paralelização etc.).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541060" y="151754"/>
            <a:ext cx="11985810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Por que usar </a:t>
            </a:r>
            <a:r>
              <a:rPr lang="pt-BR" sz="2600" b="1" dirty="0" err="1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</p:txBody>
      </p:sp>
      <p:sp>
        <p:nvSpPr>
          <p:cNvPr id="7" name="Retângulo 6"/>
          <p:cNvSpPr/>
          <p:nvPr/>
        </p:nvSpPr>
        <p:spPr>
          <a:xfrm>
            <a:off x="8295861" y="627322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93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3541060" y="151754"/>
            <a:ext cx="11985810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Por que usar </a:t>
            </a:r>
            <a:r>
              <a:rPr lang="pt-BR" sz="2600" b="1" dirty="0" err="1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</p:txBody>
      </p:sp>
      <p:sp>
        <p:nvSpPr>
          <p:cNvPr id="7" name="Retângulo 6"/>
          <p:cNvSpPr/>
          <p:nvPr/>
        </p:nvSpPr>
        <p:spPr>
          <a:xfrm>
            <a:off x="8295861" y="627322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F26969-652B-6B30-0734-5A091E07D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54" y="0"/>
            <a:ext cx="11077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4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19200" y="968413"/>
            <a:ext cx="104447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Esse crescimento do interesse por Python extremamente acentuado a partir de 2012 está conectado ao avanço da área de ciência de dados e conhecimentos relacionados, como aprendizagem de máquina, big data, business </a:t>
            </a:r>
            <a:r>
              <a:rPr lang="pt-BR" sz="2400" dirty="0" err="1">
                <a:solidFill>
                  <a:schemeClr val="bg1"/>
                </a:solidFill>
              </a:rPr>
              <a:t>analytics</a:t>
            </a:r>
            <a:r>
              <a:rPr lang="pt-BR" sz="2400" dirty="0">
                <a:solidFill>
                  <a:schemeClr val="bg1"/>
                </a:solidFill>
              </a:rPr>
              <a:t>, entre outras.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Python e R costumam ser as linguagens mais citadas por cientistas de dados em seus perfis em redes sociais como LinkedIn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Além disso, o mercado de trabalho abraçou essas duas linguagens, com mais de 70% dos anúncios de vagas para cientistas de dados, retirados de sites como LinkedIn, </a:t>
            </a:r>
            <a:r>
              <a:rPr lang="pt-BR" sz="2400" dirty="0" err="1">
                <a:solidFill>
                  <a:schemeClr val="bg1"/>
                </a:solidFill>
              </a:rPr>
              <a:t>Indeed</a:t>
            </a:r>
            <a:r>
              <a:rPr lang="pt-BR" sz="2400" dirty="0">
                <a:solidFill>
                  <a:schemeClr val="bg1"/>
                </a:solidFill>
              </a:rPr>
              <a:t>, </a:t>
            </a:r>
            <a:r>
              <a:rPr lang="pt-BR" sz="2400" dirty="0" err="1">
                <a:solidFill>
                  <a:schemeClr val="bg1"/>
                </a:solidFill>
              </a:rPr>
              <a:t>SimplyHired</a:t>
            </a:r>
            <a:r>
              <a:rPr lang="pt-BR" sz="2400" dirty="0">
                <a:solidFill>
                  <a:schemeClr val="bg1"/>
                </a:solidFill>
              </a:rPr>
              <a:t> e Monster em outubro de 2018, mencionando Python e mais de 60% mencionando R.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541060" y="151754"/>
            <a:ext cx="11985810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Por que usar </a:t>
            </a:r>
            <a:r>
              <a:rPr lang="pt-BR" sz="2600" b="1" dirty="0" err="1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</p:txBody>
      </p:sp>
      <p:sp>
        <p:nvSpPr>
          <p:cNvPr id="7" name="Retângulo 6"/>
          <p:cNvSpPr/>
          <p:nvPr/>
        </p:nvSpPr>
        <p:spPr>
          <a:xfrm>
            <a:off x="8295861" y="627322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6" name="Picture 2" descr="20 habilidades mais mencionadas em anúncios de vagas para cientistas de dados">
            <a:extLst>
              <a:ext uri="{FF2B5EF4-FFF2-40B4-BE49-F238E27FC236}">
                <a16:creationId xmlns:a16="http://schemas.microsoft.com/office/drawing/2014/main" id="{4FEB6BA9-A810-CD49-3D43-8D939D422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806" y="624493"/>
            <a:ext cx="9620250" cy="564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68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11030100" y="2274075"/>
            <a:ext cx="97839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4310520" y="23212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Avaliação do Curso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813491" y="1186685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1. Atividade Individual.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2. Estabeleça um objetivo de análise de dados.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3. Escolha uma ou mais bases de dados do seu interesse.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4. Faça análises estatísticas sobre esta base de dados e apresente argumentos, achados ou conclusões  baseados nos parâmetros calculados por você.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5. O formato deve ser um 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Colab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notebook contando uma história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6. Prazo de Entrega: XX/XX/2020 até as 23h59 no horário de Brasília.</a:t>
            </a:r>
            <a:endParaRPr lang="pt-BR" sz="2000" b="1" u="sng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97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0D9B1A-5F73-4800-DD74-FB7860986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D634A94-001F-7273-DBAB-6C328C4AD030}"/>
              </a:ext>
            </a:extLst>
          </p:cNvPr>
          <p:cNvSpPr/>
          <p:nvPr/>
        </p:nvSpPr>
        <p:spPr>
          <a:xfrm>
            <a:off x="1219200" y="968413"/>
            <a:ext cx="1044471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O Python é um software livre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Isso significa que qualquer pessoa pode usar, modificar e distribuir o código-fonte do Python livremente.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O código-fonte está disponível publicamente no repositório oficial: </a:t>
            </a:r>
            <a:r>
              <a:rPr lang="pt-BR" sz="2400" dirty="0">
                <a:solidFill>
                  <a:schemeClr val="bg1"/>
                </a:solidFill>
                <a:hlinkClick r:id="rId3"/>
              </a:rPr>
              <a:t>https://github.com/python/</a:t>
            </a:r>
            <a:r>
              <a:rPr lang="pt-BR" sz="2400" dirty="0" err="1">
                <a:solidFill>
                  <a:schemeClr val="bg1"/>
                </a:solidFill>
                <a:hlinkClick r:id="rId3"/>
              </a:rPr>
              <a:t>cpython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Python é também um software de código aberto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Sim! Todo software livre é código aberto, mas nem todo software de código aberto é necessariamente livre.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Python é ambos permitindo total liberdade de uso e modificação.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BE1775A-68DD-D9F4-CDB5-0E33C9315985}"/>
              </a:ext>
            </a:extLst>
          </p:cNvPr>
          <p:cNvSpPr txBox="1">
            <a:spLocks/>
          </p:cNvSpPr>
          <p:nvPr/>
        </p:nvSpPr>
        <p:spPr>
          <a:xfrm>
            <a:off x="3558165" y="26732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A69B68C-EF54-556F-D912-45AD2A666CA1}"/>
              </a:ext>
            </a:extLst>
          </p:cNvPr>
          <p:cNvSpPr/>
          <p:nvPr/>
        </p:nvSpPr>
        <p:spPr>
          <a:xfrm>
            <a:off x="8295861" y="627322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06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98162B-4503-E688-A9C8-B8AB5B8B3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EA1F38F-2E3A-63DD-AD78-D1BC2B2692DE}"/>
              </a:ext>
            </a:extLst>
          </p:cNvPr>
          <p:cNvSpPr/>
          <p:nvPr/>
        </p:nvSpPr>
        <p:spPr>
          <a:xfrm>
            <a:off x="1219200" y="968413"/>
            <a:ext cx="104447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O Python se presta a diversas funções, desde uma calculadora científica, até a realização de complexas análises estatísticas.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Também apresenta uma série de recursos para plotagem de gráficos, como personalização de: cor, tipo e tamanho de letra, símbolos, títulos e subtítulos, pontos, linhas, legendas, planos de fundo e muito mais.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Mais que um software que realiza análises estatísticas, Python é um ambiente e uma linguagem de programação orientada a objeto.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Nele, números, vetores, matrizes, </a:t>
            </a:r>
            <a:r>
              <a:rPr lang="pt-BR" sz="2400" dirty="0" err="1">
                <a:solidFill>
                  <a:schemeClr val="bg1"/>
                </a:solidFill>
              </a:rPr>
              <a:t>arrays</a:t>
            </a:r>
            <a:r>
              <a:rPr lang="pt-BR" sz="2400" dirty="0">
                <a:solidFill>
                  <a:schemeClr val="bg1"/>
                </a:solidFill>
              </a:rPr>
              <a:t>, data frames e listas podem ficar armazenados em objetos.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20B0590-3DFB-96FA-7109-A900779250B3}"/>
              </a:ext>
            </a:extLst>
          </p:cNvPr>
          <p:cNvSpPr txBox="1">
            <a:spLocks/>
          </p:cNvSpPr>
          <p:nvPr/>
        </p:nvSpPr>
        <p:spPr>
          <a:xfrm>
            <a:off x="3558165" y="26732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D02203C-09A7-7A22-D9E3-AFC9CF9C3D35}"/>
              </a:ext>
            </a:extLst>
          </p:cNvPr>
          <p:cNvSpPr/>
          <p:nvPr/>
        </p:nvSpPr>
        <p:spPr>
          <a:xfrm>
            <a:off x="8295861" y="627322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2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19200" y="968413"/>
            <a:ext cx="1044471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Como o Python é um software livre e de código aberto, bibliotecas e pacotes são desenvolvidos e disponibilizados por cientistas do mundo inteiro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Bibliotecas - coleção de elementos (funções, tipos de dados, ...) que otimizam as funções básicas do Python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Pacotes - Coleções organizadas de módulos e bibliotecas (exemplo: </a:t>
            </a:r>
            <a:r>
              <a:rPr lang="pt-BR" sz="2400" dirty="0" err="1">
                <a:solidFill>
                  <a:schemeClr val="bg1"/>
                </a:solidFill>
              </a:rPr>
              <a:t>numpy</a:t>
            </a:r>
            <a:r>
              <a:rPr lang="pt-BR" sz="2400" dirty="0">
                <a:solidFill>
                  <a:schemeClr val="bg1"/>
                </a:solidFill>
              </a:rPr>
              <a:t>, pandas, </a:t>
            </a:r>
            <a:r>
              <a:rPr lang="pt-BR" sz="2400" dirty="0" err="1">
                <a:solidFill>
                  <a:schemeClr val="bg1"/>
                </a:solidFill>
              </a:rPr>
              <a:t>matplotlib</a:t>
            </a:r>
            <a:r>
              <a:rPr lang="pt-BR" sz="2400" dirty="0">
                <a:solidFill>
                  <a:schemeClr val="bg1"/>
                </a:solidFill>
              </a:rPr>
              <a:t>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Exemplos de bibliotecas populares: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algn="just"/>
            <a:r>
              <a:rPr lang="pt-BR" sz="2400" dirty="0">
                <a:solidFill>
                  <a:schemeClr val="bg1"/>
                </a:solidFill>
              </a:rPr>
              <a:t>🔹 Pandas – Manipulação de dados em tabelas.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</a:rPr>
              <a:t>🔹 </a:t>
            </a:r>
            <a:r>
              <a:rPr lang="pt-BR" sz="2400" dirty="0" err="1">
                <a:solidFill>
                  <a:schemeClr val="bg1"/>
                </a:solidFill>
              </a:rPr>
              <a:t>NumPy</a:t>
            </a:r>
            <a:r>
              <a:rPr lang="pt-BR" sz="2400" dirty="0">
                <a:solidFill>
                  <a:schemeClr val="bg1"/>
                </a:solidFill>
              </a:rPr>
              <a:t> – Cálculo numérico e álgebra linear.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</a:rPr>
              <a:t>🔹 </a:t>
            </a:r>
            <a:r>
              <a:rPr lang="pt-BR" sz="2400" dirty="0" err="1">
                <a:solidFill>
                  <a:schemeClr val="bg1"/>
                </a:solidFill>
              </a:rPr>
              <a:t>Matplotlib</a:t>
            </a:r>
            <a:r>
              <a:rPr lang="pt-BR" sz="2400" dirty="0">
                <a:solidFill>
                  <a:schemeClr val="bg1"/>
                </a:solidFill>
              </a:rPr>
              <a:t> / </a:t>
            </a:r>
            <a:r>
              <a:rPr lang="pt-BR" sz="2400" dirty="0" err="1">
                <a:solidFill>
                  <a:schemeClr val="bg1"/>
                </a:solidFill>
              </a:rPr>
              <a:t>Seaborn</a:t>
            </a:r>
            <a:r>
              <a:rPr lang="pt-BR" sz="2400" dirty="0">
                <a:solidFill>
                  <a:schemeClr val="bg1"/>
                </a:solidFill>
              </a:rPr>
              <a:t> – Visualização de dados.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</a:rPr>
              <a:t>🔹 </a:t>
            </a:r>
            <a:r>
              <a:rPr lang="pt-BR" sz="2400" dirty="0" err="1">
                <a:solidFill>
                  <a:schemeClr val="bg1"/>
                </a:solidFill>
              </a:rPr>
              <a:t>Scikit-learn</a:t>
            </a:r>
            <a:r>
              <a:rPr lang="pt-BR" sz="2400" dirty="0">
                <a:solidFill>
                  <a:schemeClr val="bg1"/>
                </a:solidFill>
              </a:rPr>
              <a:t> – Machine Learning.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558165" y="26732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7" name="Retângulo 6"/>
          <p:cNvSpPr/>
          <p:nvPr/>
        </p:nvSpPr>
        <p:spPr>
          <a:xfrm>
            <a:off x="8295861" y="627322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06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19A9C5-EB44-2045-571B-6F1C5B06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0B14840-CA59-0C90-95CB-65DD7D7987B8}"/>
              </a:ext>
            </a:extLst>
          </p:cNvPr>
          <p:cNvSpPr/>
          <p:nvPr/>
        </p:nvSpPr>
        <p:spPr>
          <a:xfrm>
            <a:off x="1219200" y="968413"/>
            <a:ext cx="10444716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Além disso tem bibliotecas do que você imaginar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Tem a </a:t>
            </a:r>
            <a:r>
              <a:rPr lang="pt-BR" sz="1800" dirty="0" err="1">
                <a:solidFill>
                  <a:schemeClr val="bg1"/>
                </a:solidFill>
              </a:rPr>
              <a:t>BioPython</a:t>
            </a:r>
            <a:r>
              <a:rPr lang="pt-BR" sz="1800" dirty="0">
                <a:solidFill>
                  <a:schemeClr val="bg1"/>
                </a:solidFill>
              </a:rPr>
              <a:t> 🧬 (Biologia e Genética) que faz análise de sequências de DNA, RNA e proteínas além de manipulação de dados genômicos e integração com bancos de dados biológicos.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Tem o </a:t>
            </a:r>
            <a:r>
              <a:rPr lang="pt-BR" sz="1800" dirty="0" err="1">
                <a:solidFill>
                  <a:schemeClr val="bg1"/>
                </a:solidFill>
              </a:rPr>
              <a:t>Violence</a:t>
            </a:r>
            <a:r>
              <a:rPr lang="pt-BR" sz="1800" dirty="0">
                <a:solidFill>
                  <a:schemeClr val="bg1"/>
                </a:solidFill>
              </a:rPr>
              <a:t> </a:t>
            </a:r>
            <a:r>
              <a:rPr lang="pt-BR" sz="1800" dirty="0" err="1">
                <a:solidFill>
                  <a:schemeClr val="bg1"/>
                </a:solidFill>
              </a:rPr>
              <a:t>Detection</a:t>
            </a:r>
            <a:r>
              <a:rPr lang="pt-BR" sz="1800" dirty="0">
                <a:solidFill>
                  <a:schemeClr val="bg1"/>
                </a:solidFill>
              </a:rPr>
              <a:t> (Detecção de Violência em Vídeos) que detecta cenas violentas em vídeos usando redes neurais e visão computacional e pode ser usado para monitoramento de segurança pública e análise de crimes e algoritmos de redes sociais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Crime Data </a:t>
            </a:r>
            <a:r>
              <a:rPr lang="pt-BR" sz="1800" dirty="0" err="1">
                <a:solidFill>
                  <a:schemeClr val="bg1"/>
                </a:solidFill>
              </a:rPr>
              <a:t>Analysis</a:t>
            </a:r>
            <a:r>
              <a:rPr lang="pt-BR" sz="1800" dirty="0">
                <a:solidFill>
                  <a:schemeClr val="bg1"/>
                </a:solidFill>
              </a:rPr>
              <a:t> (Análise de Dados Criminais)  analisa padrões de crimes urbanos usando </a:t>
            </a:r>
            <a:r>
              <a:rPr lang="pt-BR" sz="1800" dirty="0" err="1">
                <a:solidFill>
                  <a:schemeClr val="bg1"/>
                </a:solidFill>
              </a:rPr>
              <a:t>datasets</a:t>
            </a:r>
            <a:r>
              <a:rPr lang="pt-BR" sz="1800" dirty="0">
                <a:solidFill>
                  <a:schemeClr val="bg1"/>
                </a:solidFill>
              </a:rPr>
              <a:t> públicos (</a:t>
            </a:r>
            <a:r>
              <a:rPr lang="pt-BR" sz="1800" dirty="0" err="1">
                <a:solidFill>
                  <a:schemeClr val="bg1"/>
                </a:solidFill>
              </a:rPr>
              <a:t>ex</a:t>
            </a:r>
            <a:r>
              <a:rPr lang="pt-BR" sz="1800" dirty="0">
                <a:solidFill>
                  <a:schemeClr val="bg1"/>
                </a:solidFill>
              </a:rPr>
              <a:t>: FBI Crime Data, Open Crime Data) e permite prever onde crimes são mais prováveis de acontecer.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bg1"/>
                </a:solidFill>
              </a:rPr>
              <a:t>EarthPy</a:t>
            </a:r>
            <a:r>
              <a:rPr lang="pt-BR" sz="1800" dirty="0">
                <a:solidFill>
                  <a:schemeClr val="bg1"/>
                </a:solidFill>
              </a:rPr>
              <a:t> (Mapeamento de Catástrofes Naturais)  que permite trabalhar com imagens de satélite e dados geoespaciais para analisar desastres naturais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GDAL (</a:t>
            </a:r>
            <a:r>
              <a:rPr lang="pt-BR" sz="1800" dirty="0" err="1">
                <a:solidFill>
                  <a:schemeClr val="bg1"/>
                </a:solidFill>
              </a:rPr>
              <a:t>Geospatial</a:t>
            </a:r>
            <a:r>
              <a:rPr lang="pt-BR" sz="1800" dirty="0">
                <a:solidFill>
                  <a:schemeClr val="bg1"/>
                </a:solidFill>
              </a:rPr>
              <a:t> Data </a:t>
            </a:r>
            <a:r>
              <a:rPr lang="pt-BR" sz="1800" dirty="0" err="1">
                <a:solidFill>
                  <a:schemeClr val="bg1"/>
                </a:solidFill>
              </a:rPr>
              <a:t>Abstraction</a:t>
            </a:r>
            <a:r>
              <a:rPr lang="pt-BR" sz="1800" dirty="0">
                <a:solidFill>
                  <a:schemeClr val="bg1"/>
                </a:solidFill>
              </a:rPr>
              <a:t> Library) que processa grandes quantidades de dados geoespaciais e é útil para mapear áreas de risco e monitorar zonas de desastres.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0B7AC71-7E42-21E4-F747-8D6823B45CE5}"/>
              </a:ext>
            </a:extLst>
          </p:cNvPr>
          <p:cNvSpPr txBox="1">
            <a:spLocks/>
          </p:cNvSpPr>
          <p:nvPr/>
        </p:nvSpPr>
        <p:spPr>
          <a:xfrm>
            <a:off x="3558165" y="26732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94D1D6C-30A8-93C9-F2BA-27CE87CD3671}"/>
              </a:ext>
            </a:extLst>
          </p:cNvPr>
          <p:cNvSpPr/>
          <p:nvPr/>
        </p:nvSpPr>
        <p:spPr>
          <a:xfrm>
            <a:off x="8295861" y="627322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9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BD99A7-E79D-887C-E73A-B038D174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B9B2A5B-6379-62E9-C2B6-47CFB08DE137}"/>
              </a:ext>
            </a:extLst>
          </p:cNvPr>
          <p:cNvSpPr/>
          <p:nvPr/>
        </p:nvSpPr>
        <p:spPr>
          <a:xfrm>
            <a:off x="1219200" y="968413"/>
            <a:ext cx="1044471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Porque as bibliotecas importam?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✅ Facilita a programação.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✅ Evita reescrever código do zero.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✅ Faz com o que o Python trabalhe apenas com o necessário, otimizando poder computacional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✅ Torna Python poderoso para Ciência de Dados, IA e Desenvolvimento Web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Você pode encontrar a imensa maioria dos pacotes de </a:t>
            </a:r>
            <a:r>
              <a:rPr lang="pt-BR" sz="2400" dirty="0" err="1">
                <a:solidFill>
                  <a:schemeClr val="bg1"/>
                </a:solidFill>
              </a:rPr>
              <a:t>python</a:t>
            </a:r>
            <a:r>
              <a:rPr lang="pt-BR" sz="2400" dirty="0">
                <a:solidFill>
                  <a:schemeClr val="bg1"/>
                </a:solidFill>
              </a:rPr>
              <a:t> no site https://pypi.org/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5B3ADD6-92AD-0329-89D0-5254590DF508}"/>
              </a:ext>
            </a:extLst>
          </p:cNvPr>
          <p:cNvSpPr txBox="1">
            <a:spLocks/>
          </p:cNvSpPr>
          <p:nvPr/>
        </p:nvSpPr>
        <p:spPr>
          <a:xfrm>
            <a:off x="3558165" y="26732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0EF0EE6-D8C6-E20F-B591-9A28E3884C5A}"/>
              </a:ext>
            </a:extLst>
          </p:cNvPr>
          <p:cNvSpPr/>
          <p:nvPr/>
        </p:nvSpPr>
        <p:spPr>
          <a:xfrm>
            <a:off x="8295861" y="627322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71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4C7198-4492-CDC2-1110-22207162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6B358CD-8739-36C0-C733-2798E838916E}"/>
              </a:ext>
            </a:extLst>
          </p:cNvPr>
          <p:cNvSpPr/>
          <p:nvPr/>
        </p:nvSpPr>
        <p:spPr>
          <a:xfrm>
            <a:off x="1219200" y="968413"/>
            <a:ext cx="10444716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bg1"/>
              </a:buClr>
            </a:pPr>
            <a:r>
              <a:rPr lang="en-US" sz="2400" dirty="0"/>
              <a:t>📌 </a:t>
            </a:r>
            <a:r>
              <a:rPr lang="pt-BR" sz="2400" dirty="0">
                <a:solidFill>
                  <a:schemeClr val="bg1"/>
                </a:solidFill>
              </a:rPr>
              <a:t>Aprender a programar não significa decorar comandos, mas sim desenvolver a habilidade de encontrar e aplicar soluções de forma eficiente.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/>
                </a:solidFill>
              </a:rPr>
              <a:t>✅ Trade-off: Capacitação prévia vs. Busca sob demanda</a:t>
            </a:r>
          </a:p>
          <a:p>
            <a:pPr algn="just">
              <a:buClr>
                <a:schemeClr val="bg1"/>
              </a:buClr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"Afiar o machado" → Ter uma base sólida economiza tempo no futuro.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Aprender sob demanda → Saber onde e como buscar respostas quando necessário.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/>
                </a:solidFill>
              </a:rPr>
              <a:t>✅ Como eu programo?💡 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Programação interativa → Testar pequenas partes do código antes de avançar.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🔍 Menos memorização, mais entendimento → O importante é saber que existe uma solução, saber perguntar e pesquisar.</a:t>
            </a: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8585205-E5CC-BA71-A982-7D95AA2DB31B}"/>
              </a:ext>
            </a:extLst>
          </p:cNvPr>
          <p:cNvSpPr txBox="1">
            <a:spLocks/>
          </p:cNvSpPr>
          <p:nvPr/>
        </p:nvSpPr>
        <p:spPr>
          <a:xfrm>
            <a:off x="914349" y="200086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Capacitando se em Ciência de Dados com eficiência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4D852CA-D207-9DDA-FA55-24305A93DCED}"/>
              </a:ext>
            </a:extLst>
          </p:cNvPr>
          <p:cNvSpPr/>
          <p:nvPr/>
        </p:nvSpPr>
        <p:spPr>
          <a:xfrm>
            <a:off x="8295861" y="627322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06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DEA679-5F44-2F06-11DC-92391EB9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2F7546E-222C-1C0C-7FAD-A999E7215B4F}"/>
              </a:ext>
            </a:extLst>
          </p:cNvPr>
          <p:cNvSpPr/>
          <p:nvPr/>
        </p:nvSpPr>
        <p:spPr>
          <a:xfrm>
            <a:off x="1219200" y="968413"/>
            <a:ext cx="104447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/>
                </a:solidFill>
              </a:rPr>
              <a:t>✅ Fontes de ajuda essenciais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🤖 ChatGPT e Stack Overflow → Ferramentas que ajudam a esclarecer dúvidas e sugerir soluções rápidas.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/>
                </a:solidFill>
              </a:rPr>
              <a:t>✅ Boas práticas para eficiência</a:t>
            </a:r>
          </a:p>
          <a:p>
            <a:pPr algn="just">
              <a:buClr>
                <a:schemeClr val="bg1"/>
              </a:buClr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🔄 Comece com pequenas iterações → Em vez de escrever códigos longos, teste blocos menores.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💬 Participação ativa → Fóruns, comunidades e projetos colaborativos aceleram o aprendizado.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/>
                </a:solidFill>
              </a:rPr>
              <a:t>📌 A chave para aprender TI é ser estratégico: saiba o que precisa aprender e como encontrar respostas rapidamente! 🚀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790B3C7-73D5-9CD1-A620-3E8061EEF0A1}"/>
              </a:ext>
            </a:extLst>
          </p:cNvPr>
          <p:cNvSpPr txBox="1">
            <a:spLocks/>
          </p:cNvSpPr>
          <p:nvPr/>
        </p:nvSpPr>
        <p:spPr>
          <a:xfrm>
            <a:off x="914349" y="200086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Capacitando se em Ciência de Dados com eficiência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F723169-6738-B7B5-AFB9-A94A929B4313}"/>
              </a:ext>
            </a:extLst>
          </p:cNvPr>
          <p:cNvSpPr/>
          <p:nvPr/>
        </p:nvSpPr>
        <p:spPr>
          <a:xfrm>
            <a:off x="8295861" y="627322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6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25FADE-0DFE-ADFE-F421-40B8037FD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87D838C-72BD-4D53-4A09-22343AB7BB73}"/>
              </a:ext>
            </a:extLst>
          </p:cNvPr>
          <p:cNvSpPr/>
          <p:nvPr/>
        </p:nvSpPr>
        <p:spPr>
          <a:xfrm>
            <a:off x="1219200" y="968413"/>
            <a:ext cx="104447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 como lidar quando se precisa pedir ajuda?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algn="just"/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43A95BA-6739-0A3C-E80E-56F6B39C4877}"/>
              </a:ext>
            </a:extLst>
          </p:cNvPr>
          <p:cNvSpPr txBox="1">
            <a:spLocks/>
          </p:cNvSpPr>
          <p:nvPr/>
        </p:nvSpPr>
        <p:spPr>
          <a:xfrm>
            <a:off x="3558165" y="26732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A7605C8-D8E3-8A30-3460-73E8111073AA}"/>
              </a:ext>
            </a:extLst>
          </p:cNvPr>
          <p:cNvSpPr/>
          <p:nvPr/>
        </p:nvSpPr>
        <p:spPr>
          <a:xfrm>
            <a:off x="8295861" y="627322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88B4EC-8F69-79EA-0273-442F30A75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45" y="1710445"/>
            <a:ext cx="11650701" cy="417253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1FED691-F481-3403-5BDF-798A580D9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607" y="0"/>
            <a:ext cx="7026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9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images-na.ssl-images-amazon.com/images/I/415-VVV32cL._SX352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206" y="1019053"/>
            <a:ext cx="337185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m.media-amazon.com/images/P/B07HQTW1X6.01._SCLZZZZZZZ_SX5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75" y="1019053"/>
            <a:ext cx="33623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895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E1F55C-035F-48D5-73FA-B348F873A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3DA7F99-AE62-82AD-89B5-BE609BF2975F}"/>
              </a:ext>
            </a:extLst>
          </p:cNvPr>
          <p:cNvSpPr txBox="1"/>
          <p:nvPr/>
        </p:nvSpPr>
        <p:spPr>
          <a:xfrm>
            <a:off x="5713044" y="1358325"/>
            <a:ext cx="6135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https://www.youtube.com/c/FernandaPeres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1889CC-8134-9970-60D2-8354D9B70A5F}"/>
              </a:ext>
            </a:extLst>
          </p:cNvPr>
          <p:cNvSpPr txBox="1"/>
          <p:nvPr/>
        </p:nvSpPr>
        <p:spPr>
          <a:xfrm>
            <a:off x="123825" y="1286432"/>
            <a:ext cx="5369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https://www.youtube.com/channel/UChY-anu0SmRJ3XU_q2oipLw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8A1C3F-93F9-3ACA-ED3C-42E36CB64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28" y="2581279"/>
            <a:ext cx="5908587" cy="30177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EC76C7D-FB4A-A45A-2C40-038B67999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6" y="2564666"/>
            <a:ext cx="5251576" cy="3034351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D071C31-882E-55D9-9A75-1E195845045E}"/>
              </a:ext>
            </a:extLst>
          </p:cNvPr>
          <p:cNvSpPr txBox="1">
            <a:spLocks/>
          </p:cNvSpPr>
          <p:nvPr/>
        </p:nvSpPr>
        <p:spPr>
          <a:xfrm>
            <a:off x="4750358" y="277260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ONDE APRENDER R</a:t>
            </a:r>
          </a:p>
        </p:txBody>
      </p:sp>
    </p:spTree>
    <p:extLst>
      <p:ext uri="{BB962C8B-B14F-4D97-AF65-F5344CB8AC3E}">
        <p14:creationId xmlns:p14="http://schemas.microsoft.com/office/powerpoint/2010/main" val="251431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11030100" y="2274075"/>
            <a:ext cx="97839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635" y="507626"/>
            <a:ext cx="9807388" cy="551665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4" y="319774"/>
            <a:ext cx="8760725" cy="372330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23" y="1230406"/>
            <a:ext cx="7628965" cy="4291292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1235738" y="23212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O que meus alunos pensam quando de falo em Data Science</a:t>
            </a:r>
          </a:p>
        </p:txBody>
      </p:sp>
    </p:spTree>
    <p:extLst>
      <p:ext uri="{BB962C8B-B14F-4D97-AF65-F5344CB8AC3E}">
        <p14:creationId xmlns:p14="http://schemas.microsoft.com/office/powerpoint/2010/main" val="373455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473D26-24E5-BE26-FEB6-EECB69F9A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7DA0C2ED-3705-A50D-8DC1-B9F3AE19D627}"/>
              </a:ext>
            </a:extLst>
          </p:cNvPr>
          <p:cNvSpPr txBox="1">
            <a:spLocks/>
          </p:cNvSpPr>
          <p:nvPr/>
        </p:nvSpPr>
        <p:spPr>
          <a:xfrm>
            <a:off x="4750358" y="277260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ONDE APRENDER R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918" y="1818645"/>
            <a:ext cx="7025528" cy="406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8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11030100" y="2274075"/>
            <a:ext cx="97839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835" y="457480"/>
            <a:ext cx="9094694" cy="511576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0" y="161294"/>
            <a:ext cx="4347322" cy="650856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85" y="742337"/>
            <a:ext cx="7903359" cy="5927519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953369" y="144452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O que realmente Data Science pode nos proporcionar</a:t>
            </a:r>
          </a:p>
        </p:txBody>
      </p:sp>
    </p:spTree>
    <p:extLst>
      <p:ext uri="{BB962C8B-B14F-4D97-AF65-F5344CB8AC3E}">
        <p14:creationId xmlns:p14="http://schemas.microsoft.com/office/powerpoint/2010/main" val="8477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11030100" y="2274075"/>
            <a:ext cx="97839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3581315" y="23212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137583" y="127911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Muitos dados são gerados diariamente e quase todos eles podem ser analisados e mensurados;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Desde o horário em que a pessoa sai de casa em direção ao trabalho, o número de passos que deu até uma loja, o que consumiu e em quanto tempo;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No entanto, é necessária uma análise adequada para que esses dados deixem de ser aglomerado de números e se transformem em informação;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A cada dia as características dos dados ficam mais complexas devido ao volume de dados gerados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Além disso, existe a complexidade da diversificação de como eles são gerados (dados estruturados + não estruturados)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A777965C-518B-C9D3-E952-8381B2AD2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85" y="1348322"/>
            <a:ext cx="9494620" cy="52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B295133-7732-FC3B-48DE-2647D733D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924" y="785425"/>
            <a:ext cx="10910854" cy="498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3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11030100" y="2274075"/>
            <a:ext cx="97839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3581315" y="23212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Papel de um Cientista de Dados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137583" y="127911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b="1" u="sng" dirty="0">
                <a:solidFill>
                  <a:schemeClr val="bg1">
                    <a:lumMod val="95000"/>
                  </a:schemeClr>
                </a:solidFill>
              </a:rPr>
              <a:t>Analista de dados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: Coleta, limpa e organiza dados, gerando relatórios e visualizações para comunicar insights e suportar a tomada de decisões.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b="1" u="sng" dirty="0">
                <a:solidFill>
                  <a:schemeClr val="bg1">
                    <a:lumMod val="95000"/>
                  </a:schemeClr>
                </a:solidFill>
              </a:rPr>
              <a:t>Cientista de dados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: Extrai insights de grandes volumes de dados, desenvolve modelos preditivos e utiliza técnicas de </a:t>
            </a:r>
            <a:r>
              <a:rPr lang="pt-BR" sz="2400" dirty="0" err="1">
                <a:solidFill>
                  <a:schemeClr val="bg1">
                    <a:lumMod val="95000"/>
                  </a:schemeClr>
                </a:solidFill>
              </a:rPr>
              <a:t>machine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1">
                    <a:lumMod val="95000"/>
                  </a:schemeClr>
                </a:solidFill>
              </a:rPr>
              <a:t>learning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 para solucionar problemas de negócio.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b="1" u="sng" dirty="0">
                <a:solidFill>
                  <a:schemeClr val="bg1">
                    <a:lumMod val="95000"/>
                  </a:schemeClr>
                </a:solidFill>
              </a:rPr>
              <a:t>Engenheiro de dados: 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Projeta, constrói e mantém infraestruturas de dados, garantindo a coleta, armazenamento e processamento eficientes de dados.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b="1" u="sng" dirty="0">
                <a:solidFill>
                  <a:schemeClr val="bg1">
                    <a:lumMod val="95000"/>
                  </a:schemeClr>
                </a:solidFill>
              </a:rPr>
              <a:t>Engenheiro de </a:t>
            </a:r>
            <a:r>
              <a:rPr lang="pt-BR" sz="2400" b="1" u="sng" dirty="0" err="1">
                <a:solidFill>
                  <a:schemeClr val="bg1">
                    <a:lumMod val="95000"/>
                  </a:schemeClr>
                </a:solidFill>
              </a:rPr>
              <a:t>machine</a:t>
            </a:r>
            <a:r>
              <a:rPr lang="pt-BR" sz="2400" b="1" u="sng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2400" b="1" u="sng" dirty="0" err="1">
                <a:solidFill>
                  <a:schemeClr val="bg1">
                    <a:lumMod val="95000"/>
                  </a:schemeClr>
                </a:solidFill>
              </a:rPr>
              <a:t>learning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: Desenvolve e implanta modelos de </a:t>
            </a:r>
            <a:r>
              <a:rPr lang="pt-BR" sz="2400" dirty="0" err="1">
                <a:solidFill>
                  <a:schemeClr val="bg1">
                    <a:lumMod val="95000"/>
                  </a:schemeClr>
                </a:solidFill>
              </a:rPr>
              <a:t>machine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1">
                    <a:lumMod val="95000"/>
                  </a:schemeClr>
                </a:solidFill>
              </a:rPr>
              <a:t>learning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 em produção, otimizando sua performance e escalabilidade.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25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19B2BBF4-FE56-BE76-CBE4-9843B8E75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>
            <a:extLst>
              <a:ext uri="{FF2B5EF4-FFF2-40B4-BE49-F238E27FC236}">
                <a16:creationId xmlns:a16="http://schemas.microsoft.com/office/drawing/2014/main" id="{F3E0EBD3-8023-01CB-A86D-29536352C8F8}"/>
              </a:ext>
            </a:extLst>
          </p:cNvPr>
          <p:cNvSpPr txBox="1"/>
          <p:nvPr/>
        </p:nvSpPr>
        <p:spPr>
          <a:xfrm>
            <a:off x="11030100" y="2274075"/>
            <a:ext cx="97839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0A08ED7-0AED-3D6F-90A7-A77438B41BE5}"/>
              </a:ext>
            </a:extLst>
          </p:cNvPr>
          <p:cNvSpPr txBox="1">
            <a:spLocks/>
          </p:cNvSpPr>
          <p:nvPr/>
        </p:nvSpPr>
        <p:spPr>
          <a:xfrm>
            <a:off x="3616039" y="23212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2999FB1-7486-A42B-241C-78DF62A2ECAC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86D846A-D16E-0CBB-62F5-9C7B17DFA90B}"/>
              </a:ext>
            </a:extLst>
          </p:cNvPr>
          <p:cNvSpPr txBox="1">
            <a:spLocks/>
          </p:cNvSpPr>
          <p:nvPr/>
        </p:nvSpPr>
        <p:spPr>
          <a:xfrm>
            <a:off x="977327" y="986727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Setores onde um cientista de dados fluente em Python pode atuar: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Saúde: Diagnóstico Assistido e Predição de Doenças</a:t>
            </a:r>
          </a:p>
          <a:p>
            <a:pPr marL="457200" indent="-457200">
              <a:buClr>
                <a:schemeClr val="bg1"/>
              </a:buClr>
              <a:buFont typeface="+mj-lt"/>
              <a:buAutoNum type="arabicPeriod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100" name="Picture 4" descr="Big Data e o setor de saúde: uma análise dos benefícios e desafios : Nexxto">
            <a:extLst>
              <a:ext uri="{FF2B5EF4-FFF2-40B4-BE49-F238E27FC236}">
                <a16:creationId xmlns:a16="http://schemas.microsoft.com/office/drawing/2014/main" id="{EF908C07-BF73-7098-CFBF-452B63181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317" y="2034622"/>
            <a:ext cx="9062356" cy="417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75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987</TotalTime>
  <Words>3596</Words>
  <Application>Microsoft Office PowerPoint</Application>
  <PresentationFormat>Widescreen</PresentationFormat>
  <Paragraphs>407</Paragraphs>
  <Slides>51</Slides>
  <Notes>33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Prelo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Claudiomar Matias Rolim Filho</cp:lastModifiedBy>
  <cp:revision>41</cp:revision>
  <dcterms:created xsi:type="dcterms:W3CDTF">2020-10-29T22:33:37Z</dcterms:created>
  <dcterms:modified xsi:type="dcterms:W3CDTF">2025-03-24T20:48:25Z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2025-03-24T20:48:25Z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1f1be804-ebdf-42f4-bda1-7f29abe6d47a</vt:lpwstr>
  </property>
  <property fmtid="{D5CDD505-2E9C-101B-9397-08002B2CF9AE}" pid="7" name="MSIP_Label_defa4170-0d19-0005-0004-bc88714345d2_ActionId">
    <vt:lpwstr>2c10ad5d-e7bb-445c-bff7-5d271f201218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